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337" r:id="rId3"/>
    <p:sldId id="335" r:id="rId4"/>
    <p:sldId id="340" r:id="rId5"/>
    <p:sldId id="341" r:id="rId6"/>
    <p:sldId id="354" r:id="rId7"/>
    <p:sldId id="348" r:id="rId8"/>
    <p:sldId id="342" r:id="rId9"/>
    <p:sldId id="343" r:id="rId10"/>
    <p:sldId id="344" r:id="rId11"/>
    <p:sldId id="353" r:id="rId12"/>
    <p:sldId id="345" r:id="rId13"/>
    <p:sldId id="349" r:id="rId14"/>
    <p:sldId id="346" r:id="rId15"/>
    <p:sldId id="350" r:id="rId16"/>
    <p:sldId id="351" r:id="rId17"/>
    <p:sldId id="352" r:id="rId18"/>
    <p:sldId id="347" r:id="rId19"/>
    <p:sldId id="355"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B85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44" d="100"/>
          <a:sy n="144" d="100"/>
        </p:scale>
        <p:origin x="-600" y="-4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hyperlink" Target="https://twitter.com/StZaryn/status/1458774680064643077" TargetMode="External"/><Relationship Id="rId3" Type="http://schemas.openxmlformats.org/officeDocument/2006/relationships/hyperlink" Target="https://twitter.com/Straz_Graniczna/status/1458834075662405636" TargetMode="External"/><Relationship Id="rId7" Type="http://schemas.openxmlformats.org/officeDocument/2006/relationships/hyperlink" Target="https://twitter.com/StZaryn/status/1458769057902178311" TargetMode="External"/><Relationship Id="rId12"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twitter.com/VoicesBelarus/status/1457705413898604545" TargetMode="External"/><Relationship Id="rId11" Type="http://schemas.openxmlformats.org/officeDocument/2006/relationships/image" Target="../media/image16.png"/><Relationship Id="rId5" Type="http://schemas.openxmlformats.org/officeDocument/2006/relationships/hyperlink" Target="https://twitter.com/Straz_Graniczna/status/1458834730347020293" TargetMode="External"/><Relationship Id="rId10" Type="http://schemas.openxmlformats.org/officeDocument/2006/relationships/image" Target="../media/image2.png"/><Relationship Id="rId4" Type="http://schemas.openxmlformats.org/officeDocument/2006/relationships/hyperlink" Target="https://twitter.com/Straz_Graniczna/status/1458834476310671361" TargetMode="External"/><Relationship Id="rId9"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p13"/>
          <p:cNvSpPr txBox="1"/>
          <p:nvPr/>
        </p:nvSpPr>
        <p:spPr>
          <a:xfrm>
            <a:off x="1857540" y="1790394"/>
            <a:ext cx="6303600" cy="923299"/>
          </a:xfrm>
          <a:prstGeom prst="rect">
            <a:avLst/>
          </a:prstGeom>
          <a:noFill/>
          <a:ln>
            <a:noFill/>
          </a:ln>
        </p:spPr>
        <p:txBody>
          <a:bodyPr spcFirstLastPara="1" wrap="square" lIns="91425" tIns="91425" rIns="91425" bIns="91425" anchor="t" anchorCtr="0">
            <a:spAutoFit/>
          </a:bodyPr>
          <a:lstStyle/>
          <a:p>
            <a:pPr algn="ctr"/>
            <a:r>
              <a:rPr lang="pl-PL" sz="2400" b="1" dirty="0" smtClean="0"/>
              <a:t>Operacja białoruska na granicy z Polską: wykorzystanie migrantów</a:t>
            </a:r>
            <a:endParaRPr lang="pl-PL" sz="2400" dirty="0"/>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3"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4"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61123" y="1157029"/>
            <a:ext cx="7484094" cy="3539430"/>
          </a:xfrm>
          <a:prstGeom prst="rect">
            <a:avLst/>
          </a:prstGeom>
          <a:noFill/>
        </p:spPr>
        <p:txBody>
          <a:bodyPr wrap="square" rtlCol="0">
            <a:spAutoFit/>
          </a:bodyPr>
          <a:lstStyle/>
          <a:p>
            <a:pPr marL="342900" indent="-342900" fontAlgn="base">
              <a:buFont typeface="+mj-lt"/>
              <a:buAutoNum type="arabicPeriod"/>
            </a:pPr>
            <a:r>
              <a:rPr lang="pl-PL" dirty="0" smtClean="0"/>
              <a:t>Omówienie przyczyn wystąpienia agresji reżimu Aleksandra Łukaszenki (szerzej państwa związkowego Rosji i Białorusi) na Polskę.</a:t>
            </a:r>
          </a:p>
          <a:p>
            <a:pPr marL="342900" indent="-342900" fontAlgn="base">
              <a:buFont typeface="+mj-lt"/>
              <a:buAutoNum type="arabicPeriod"/>
            </a:pPr>
            <a:endParaRPr lang="pl-PL" dirty="0" smtClean="0"/>
          </a:p>
          <a:p>
            <a:pPr marL="342900" lvl="0" indent="-342900" fontAlgn="base">
              <a:buFont typeface="+mj-lt"/>
              <a:buAutoNum type="arabicPeriod"/>
            </a:pPr>
            <a:r>
              <a:rPr lang="pl-PL" dirty="0" smtClean="0"/>
              <a:t>Wyjaśnienie na czym polega Operacja Śluza i co to jest broń demograficzna oraz </a:t>
            </a:r>
            <a:r>
              <a:rPr lang="pl-PL" dirty="0" err="1" smtClean="0"/>
              <a:t>weponizacja</a:t>
            </a:r>
            <a:r>
              <a:rPr lang="pl-PL" dirty="0" smtClean="0"/>
              <a:t> migracji.</a:t>
            </a:r>
          </a:p>
          <a:p>
            <a:pPr marL="342900" indent="-342900" fontAlgn="base">
              <a:buFont typeface="+mj-lt"/>
              <a:buAutoNum type="arabicPeriod"/>
            </a:pPr>
            <a:endParaRPr lang="pl-PL" dirty="0" smtClean="0"/>
          </a:p>
          <a:p>
            <a:pPr marL="342900" lvl="0" indent="-342900" fontAlgn="base">
              <a:buFont typeface="+mj-lt"/>
              <a:buAutoNum type="arabicPeriod"/>
            </a:pPr>
            <a:r>
              <a:rPr lang="pl-PL" dirty="0" smtClean="0"/>
              <a:t>Omówienie celów białoruskiego przywódcy Aleksandra Łukaszenki związanych z wykorzystaniem przez niego migrantów: skłócenie Europy i zdestabilizowanie Polski.</a:t>
            </a:r>
          </a:p>
          <a:p>
            <a:pPr marL="342900" indent="-342900" fontAlgn="base">
              <a:buFont typeface="+mj-lt"/>
              <a:buAutoNum type="arabicPeriod"/>
            </a:pPr>
            <a:endParaRPr lang="pl-PL" dirty="0" smtClean="0"/>
          </a:p>
          <a:p>
            <a:pPr marL="342900" indent="-342900" fontAlgn="base">
              <a:buFont typeface="+mj-lt"/>
              <a:buAutoNum type="arabicPeriod"/>
            </a:pPr>
            <a:r>
              <a:rPr lang="pl-PL" dirty="0" smtClean="0"/>
              <a:t>Omówienie sposobu wykorzystywania migrantów przez służby białoruskie.</a:t>
            </a:r>
          </a:p>
          <a:p>
            <a:pPr marL="342900" indent="-342900" fontAlgn="base">
              <a:buFont typeface="+mj-lt"/>
              <a:buAutoNum type="arabicPeriod"/>
            </a:pPr>
            <a:endParaRPr lang="pl-PL" dirty="0" smtClean="0"/>
          </a:p>
          <a:p>
            <a:pPr marL="342900" lvl="0" indent="-342900" fontAlgn="base">
              <a:buFont typeface="+mj-lt"/>
              <a:buAutoNum type="arabicPeriod"/>
            </a:pPr>
            <a:r>
              <a:rPr lang="pl-PL" dirty="0" smtClean="0"/>
              <a:t>Omówienie problemu nielegalnej migracji w kontekście działań kryminalnych. (przemytniczych) i przedstawienie legalnych możliwości wjazdu do Polski.</a:t>
            </a:r>
          </a:p>
          <a:p>
            <a:pPr marL="342900" indent="-342900" fontAlgn="base">
              <a:buFont typeface="+mj-lt"/>
              <a:buAutoNum type="arabicPeriod"/>
            </a:pPr>
            <a:endParaRPr lang="pl-PL" dirty="0" smtClean="0"/>
          </a:p>
          <a:p>
            <a:pPr marL="342900" lvl="0" indent="-342900" fontAlgn="base">
              <a:buFont typeface="+mj-lt"/>
              <a:buAutoNum type="arabicPeriod"/>
            </a:pPr>
            <a:r>
              <a:rPr lang="pl-PL" dirty="0" smtClean="0"/>
              <a:t>Omówienie białorusko-rosyjskiego modus </a:t>
            </a:r>
            <a:r>
              <a:rPr lang="pl-PL" dirty="0" err="1" smtClean="0"/>
              <a:t>operandi</a:t>
            </a:r>
            <a:r>
              <a:rPr lang="pl-PL" dirty="0" smtClean="0"/>
              <a:t> manipulowania w międzynarodowej przestrzeni informacyjnej obrazem swojej agresji na Polskę.</a:t>
            </a:r>
          </a:p>
        </p:txBody>
      </p:sp>
      <p:sp>
        <p:nvSpPr>
          <p:cNvPr id="11" name="Google Shape;85;p15"/>
          <p:cNvSpPr txBox="1"/>
          <p:nvPr/>
        </p:nvSpPr>
        <p:spPr>
          <a:xfrm>
            <a:off x="1435475" y="89600"/>
            <a:ext cx="7516200" cy="7554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r>
              <a:rPr lang="pl-PL" sz="2800" b="1" dirty="0" smtClean="0"/>
              <a:t>Spis treści</a:t>
            </a:r>
            <a:endParaRPr lang="en-US" sz="2800" b="1" dirty="0"/>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5"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87628" y="1150401"/>
            <a:ext cx="4595120" cy="3754874"/>
          </a:xfrm>
          <a:prstGeom prst="rect">
            <a:avLst/>
          </a:prstGeom>
          <a:noFill/>
        </p:spPr>
        <p:txBody>
          <a:bodyPr wrap="square" rtlCol="0">
            <a:spAutoFit/>
          </a:bodyPr>
          <a:lstStyle/>
          <a:p>
            <a:pPr marL="342900" indent="-342900" algn="just">
              <a:buFont typeface="Arial" pitchFamily="34" charset="0"/>
              <a:buChar char="•"/>
            </a:pPr>
            <a:r>
              <a:rPr lang="pl-PL" dirty="0" smtClean="0"/>
              <a:t>Prodemokratyczny zwrot społeczeństwa białoruskiego: największy pokojowy protest w historii Białorusi towarzyszący wyborom prezydenckim w 2020 roku.</a:t>
            </a:r>
          </a:p>
          <a:p>
            <a:pPr marL="342900" indent="-342900" algn="just">
              <a:buFont typeface="Arial" pitchFamily="34" charset="0"/>
              <a:buChar char="•"/>
            </a:pPr>
            <a:endParaRPr lang="pl-PL" dirty="0" smtClean="0"/>
          </a:p>
          <a:p>
            <a:pPr marL="342900" indent="-342900" algn="just">
              <a:buFont typeface="Arial" pitchFamily="34" charset="0"/>
              <a:buChar char="•"/>
            </a:pPr>
            <a:r>
              <a:rPr lang="pl-PL" dirty="0" smtClean="0"/>
              <a:t>Krwawe tłumienie protestów i sfałszowanie wyborów przez Łukaszenkę. </a:t>
            </a:r>
          </a:p>
          <a:p>
            <a:pPr marL="342900" indent="-342900" algn="just">
              <a:buFont typeface="Arial" pitchFamily="34" charset="0"/>
              <a:buChar char="•"/>
            </a:pPr>
            <a:endParaRPr lang="pl-PL" dirty="0" smtClean="0"/>
          </a:p>
          <a:p>
            <a:pPr marL="342900" indent="-342900" algn="just">
              <a:buFont typeface="Arial" pitchFamily="34" charset="0"/>
              <a:buChar char="•"/>
            </a:pPr>
            <a:r>
              <a:rPr lang="pl-PL" dirty="0" smtClean="0"/>
              <a:t>Wsparcie opozycji demokratycznej przez Polskę i Litwę. </a:t>
            </a:r>
          </a:p>
          <a:p>
            <a:pPr marL="342900" indent="-342900" algn="just">
              <a:buFont typeface="Arial" pitchFamily="34" charset="0"/>
              <a:buChar char="•"/>
            </a:pPr>
            <a:endParaRPr lang="pl-PL" dirty="0" smtClean="0"/>
          </a:p>
          <a:p>
            <a:pPr marL="342900" indent="-342900" algn="just">
              <a:buFont typeface="Arial" pitchFamily="34" charset="0"/>
              <a:buChar char="•"/>
            </a:pPr>
            <a:r>
              <a:rPr lang="pl-PL" dirty="0" smtClean="0"/>
              <a:t>Sankcje UE na reżim Łukaszenki. </a:t>
            </a:r>
          </a:p>
          <a:p>
            <a:pPr marL="342900" indent="-342900" algn="just">
              <a:buFont typeface="Arial" pitchFamily="34" charset="0"/>
              <a:buChar char="•"/>
            </a:pPr>
            <a:endParaRPr lang="pl-PL" dirty="0" smtClean="0"/>
          </a:p>
          <a:p>
            <a:pPr marL="342900" indent="-342900" algn="just">
              <a:buFont typeface="Arial" pitchFamily="34" charset="0"/>
              <a:buChar char="•"/>
            </a:pPr>
            <a:r>
              <a:rPr lang="pl-PL" dirty="0" smtClean="0"/>
              <a:t>Porwanie samolotu </a:t>
            </a:r>
            <a:r>
              <a:rPr lang="pl-PL" dirty="0" err="1" smtClean="0"/>
              <a:t>Ryanair</a:t>
            </a:r>
            <a:r>
              <a:rPr lang="pl-PL" dirty="0" smtClean="0"/>
              <a:t>, lecący z Aten do Wilna, 23 maja 2021 r.</a:t>
            </a:r>
          </a:p>
          <a:p>
            <a:pPr marL="342900" indent="-342900" algn="just">
              <a:buFont typeface="Arial" pitchFamily="34" charset="0"/>
              <a:buChar char="•"/>
            </a:pPr>
            <a:endParaRPr lang="pl-PL" dirty="0" smtClean="0"/>
          </a:p>
          <a:p>
            <a:pPr marL="342900" indent="-342900" algn="just">
              <a:buFont typeface="Arial" pitchFamily="34" charset="0"/>
              <a:buChar char="•"/>
            </a:pPr>
            <a:r>
              <a:rPr lang="pl-PL" dirty="0" smtClean="0"/>
              <a:t>Rosyjska wojna napastnicza przeciwko Ukrainie. </a:t>
            </a:r>
          </a:p>
        </p:txBody>
      </p:sp>
      <p:sp>
        <p:nvSpPr>
          <p:cNvPr id="11" name="Google Shape;85;p15"/>
          <p:cNvSpPr txBox="1"/>
          <p:nvPr/>
        </p:nvSpPr>
        <p:spPr>
          <a:xfrm>
            <a:off x="1435475" y="89600"/>
            <a:ext cx="7516200" cy="7554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1800" b="1" dirty="0" smtClean="0"/>
              <a:t>Omówienie przyczyn wystąpienia agresji reżimu Aleksandra Łukaszenki na Polskę.</a:t>
            </a:r>
            <a:endParaRPr lang="pl-PL" sz="1600" b="1" dirty="0" smtClean="0"/>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5"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30722" name="Picture 2" descr="Protesty na Białorusi, 9 sierpnia 2020 r."/>
          <p:cNvPicPr>
            <a:picLocks noChangeAspect="1" noChangeArrowheads="1"/>
          </p:cNvPicPr>
          <p:nvPr/>
        </p:nvPicPr>
        <p:blipFill>
          <a:blip r:embed="rId5"/>
          <a:srcRect/>
          <a:stretch>
            <a:fillRect/>
          </a:stretch>
        </p:blipFill>
        <p:spPr bwMode="auto">
          <a:xfrm>
            <a:off x="6189142" y="1237076"/>
            <a:ext cx="2596910" cy="1459741"/>
          </a:xfrm>
          <a:prstGeom prst="rect">
            <a:avLst/>
          </a:prstGeom>
          <a:noFill/>
        </p:spPr>
      </p:pic>
      <p:pic>
        <p:nvPicPr>
          <p:cNvPr id="30724" name="Picture 4" descr="https://www.blue-europe.eu/wp-content/uploads/2020/08/2020-08-16T145329Z-122075832-RC22FI98VPO6-RTRMADP-3-BELARUS-ELECTION-PROTESTS.jpg"/>
          <p:cNvPicPr>
            <a:picLocks noChangeAspect="1" noChangeArrowheads="1"/>
          </p:cNvPicPr>
          <p:nvPr/>
        </p:nvPicPr>
        <p:blipFill>
          <a:blip r:embed="rId6"/>
          <a:srcRect/>
          <a:stretch>
            <a:fillRect/>
          </a:stretch>
        </p:blipFill>
        <p:spPr bwMode="auto">
          <a:xfrm>
            <a:off x="6202017" y="2941983"/>
            <a:ext cx="2621721" cy="174587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520760" y="957739"/>
            <a:ext cx="6072736" cy="4093428"/>
          </a:xfrm>
          <a:prstGeom prst="rect">
            <a:avLst/>
          </a:prstGeom>
          <a:noFill/>
        </p:spPr>
        <p:txBody>
          <a:bodyPr wrap="square" rtlCol="0">
            <a:spAutoFit/>
          </a:bodyPr>
          <a:lstStyle/>
          <a:p>
            <a:pPr marL="342900" indent="-342900" algn="just"/>
            <a:endParaRPr lang="pl-PL" sz="1300" dirty="0" smtClean="0"/>
          </a:p>
          <a:p>
            <a:pPr marL="342900" lvl="1" indent="-342900" algn="just">
              <a:buFont typeface="Arial" pitchFamily="34" charset="0"/>
              <a:buChar char="•"/>
            </a:pPr>
            <a:r>
              <a:rPr lang="pl-PL" sz="1300" b="1" dirty="0" smtClean="0"/>
              <a:t>Inżynieria przymusowej migracji.</a:t>
            </a:r>
          </a:p>
          <a:p>
            <a:pPr marL="342900" lvl="1" indent="-342900" algn="just">
              <a:buFont typeface="Arial" pitchFamily="34" charset="0"/>
              <a:buChar char="•"/>
            </a:pPr>
            <a:endParaRPr lang="pl-PL" sz="1300" dirty="0" smtClean="0"/>
          </a:p>
          <a:p>
            <a:pPr marL="342900" lvl="1" indent="-342900" algn="just"/>
            <a:r>
              <a:rPr lang="pl-PL" sz="1300" dirty="0" smtClean="0"/>
              <a:t>	Pod pojęciem inżynierii przymusowej migracji (ang. </a:t>
            </a:r>
            <a:r>
              <a:rPr lang="pl-PL" sz="1300" dirty="0" err="1" smtClean="0"/>
              <a:t>coercive</a:t>
            </a:r>
            <a:r>
              <a:rPr lang="pl-PL" sz="1300" dirty="0" smtClean="0"/>
              <a:t> </a:t>
            </a:r>
            <a:r>
              <a:rPr lang="pl-PL" sz="1300" dirty="0" err="1" smtClean="0"/>
              <a:t>engineered</a:t>
            </a:r>
            <a:r>
              <a:rPr lang="pl-PL" sz="1300" dirty="0" smtClean="0"/>
              <a:t> </a:t>
            </a:r>
            <a:r>
              <a:rPr lang="pl-PL" sz="1300" dirty="0" err="1" smtClean="0"/>
              <a:t>migration</a:t>
            </a:r>
            <a:r>
              <a:rPr lang="pl-PL" sz="1300" dirty="0" smtClean="0"/>
              <a:t>) należy rozumieć </a:t>
            </a:r>
            <a:r>
              <a:rPr lang="pl-PL" sz="1300" dirty="0" err="1" smtClean="0"/>
              <a:t>transgraniczny</a:t>
            </a:r>
            <a:r>
              <a:rPr lang="pl-PL" sz="1300" dirty="0" smtClean="0"/>
              <a:t> ruch ludności, który jest inspirowany przez jedno państwo, a następnie poddawany manipulacji w taki sposób, aby spowodować polityczne, wojskowe, gospodarcze i inne ustępstwa ze strony państwa docelowego lub grupy takich państw. Środki stosowane do zainicjowania </a:t>
            </a:r>
            <a:r>
              <a:rPr lang="pl-PL" sz="1300" dirty="0" err="1" smtClean="0"/>
              <a:t>transgranicznego</a:t>
            </a:r>
            <a:r>
              <a:rPr lang="pl-PL" sz="1300" dirty="0" smtClean="0"/>
              <a:t> ruchu ludności mogą być liczne i różnorodne .</a:t>
            </a:r>
          </a:p>
          <a:p>
            <a:pPr marL="342900" indent="-342900" algn="just">
              <a:buFont typeface="Arial" pitchFamily="34" charset="0"/>
              <a:buChar char="•"/>
            </a:pPr>
            <a:endParaRPr lang="pl-PL" sz="1300" dirty="0" smtClean="0"/>
          </a:p>
          <a:p>
            <a:pPr marL="342900" indent="-342900" algn="just">
              <a:buFont typeface="Arial" pitchFamily="34" charset="0"/>
              <a:buChar char="•"/>
            </a:pPr>
            <a:r>
              <a:rPr lang="pl-PL" sz="1300" b="1" dirty="0" smtClean="0"/>
              <a:t>Broń demograficzna.</a:t>
            </a:r>
          </a:p>
          <a:p>
            <a:pPr marL="342900" indent="-342900" algn="just">
              <a:buFont typeface="Arial" pitchFamily="34" charset="0"/>
              <a:buChar char="•"/>
            </a:pPr>
            <a:endParaRPr lang="pl-PL" sz="1300" dirty="0" smtClean="0"/>
          </a:p>
          <a:p>
            <a:pPr marL="342900" indent="-342900" algn="just"/>
            <a:r>
              <a:rPr lang="pl-PL" sz="1300" dirty="0" smtClean="0"/>
              <a:t>	Broń Demograficzna może być zdefiniowana jako narzędzie walki stosowane w asymetrycznym konflikcie zbrojnym. Broń D oparta jest na wykorzystaniu dużej grupy cywilów, świadomych lub nieświadomych, nadanej im funkcji zbrojnej, jak i również procesów demograficznych, w tym przyrostu naturalnego i migracji. Broń D służy do rażenia, w tym na masową skalę, w celu wytworzenia </a:t>
            </a:r>
            <a:r>
              <a:rPr lang="pl-PL" sz="1300" dirty="0" err="1" smtClean="0"/>
              <a:t>nieakceptowalnych</a:t>
            </a:r>
            <a:r>
              <a:rPr lang="pl-PL" sz="1300" dirty="0" smtClean="0"/>
              <a:t> dla przeciwnika skutków wewnątrz i zewnątrz państwowych.</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err="1" smtClean="0"/>
              <a:t>Weponizacja</a:t>
            </a:r>
            <a:r>
              <a:rPr lang="pl-PL" sz="2000" b="1" dirty="0" smtClean="0"/>
              <a:t> migracji</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3074" name="Picture 2"/>
          <p:cNvPicPr>
            <a:picLocks noChangeAspect="1" noChangeArrowheads="1"/>
          </p:cNvPicPr>
          <p:nvPr/>
        </p:nvPicPr>
        <p:blipFill>
          <a:blip r:embed="rId4"/>
          <a:srcRect/>
          <a:stretch>
            <a:fillRect/>
          </a:stretch>
        </p:blipFill>
        <p:spPr bwMode="auto">
          <a:xfrm>
            <a:off x="7896227" y="3051311"/>
            <a:ext cx="830269" cy="1999423"/>
          </a:xfrm>
          <a:prstGeom prst="rect">
            <a:avLst/>
          </a:prstGeom>
          <a:noFill/>
          <a:ln w="9525">
            <a:noFill/>
            <a:miter lim="800000"/>
            <a:headEnd/>
            <a:tailEnd/>
          </a:ln>
          <a:effectLst/>
        </p:spPr>
      </p:pic>
      <p:pic>
        <p:nvPicPr>
          <p:cNvPr id="3075" name="Picture 3"/>
          <p:cNvPicPr>
            <a:picLocks noChangeAspect="1" noChangeArrowheads="1"/>
          </p:cNvPicPr>
          <p:nvPr/>
        </p:nvPicPr>
        <p:blipFill>
          <a:blip r:embed="rId5"/>
          <a:srcRect/>
          <a:stretch>
            <a:fillRect/>
          </a:stretch>
        </p:blipFill>
        <p:spPr bwMode="auto">
          <a:xfrm>
            <a:off x="7903463" y="977555"/>
            <a:ext cx="794516" cy="1997559"/>
          </a:xfrm>
          <a:prstGeom prst="rect">
            <a:avLst/>
          </a:prstGeom>
          <a:noFill/>
          <a:ln w="9525">
            <a:noFill/>
            <a:miter lim="800000"/>
            <a:headEnd/>
            <a:tailEnd/>
          </a:ln>
          <a:effectLst/>
        </p:spPr>
      </p:pic>
      <p:pic>
        <p:nvPicPr>
          <p:cNvPr id="15" name="Picture 3" descr="arabskie logo_pakiet-03"/>
          <p:cNvPicPr>
            <a:picLocks noChangeAspect="1" noChangeArrowheads="1"/>
          </p:cNvPicPr>
          <p:nvPr/>
        </p:nvPicPr>
        <p:blipFill>
          <a:blip r:embed="rId6">
            <a:lum contrast="30000"/>
          </a:blip>
          <a:srcRect/>
          <a:stretch>
            <a:fillRect/>
          </a:stretch>
        </p:blipFill>
        <p:spPr bwMode="auto">
          <a:xfrm>
            <a:off x="0" y="185530"/>
            <a:ext cx="1288017" cy="1285461"/>
          </a:xfrm>
          <a:prstGeom prst="rect">
            <a:avLst/>
          </a:prstGeom>
          <a:solidFill>
            <a:schemeClr val="bg1"/>
          </a:solidFill>
        </p:spPr>
      </p:pic>
      <p:sp>
        <p:nvSpPr>
          <p:cNvPr id="16"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361732" y="911861"/>
            <a:ext cx="7397955" cy="1908215"/>
          </a:xfrm>
          <a:prstGeom prst="rect">
            <a:avLst/>
          </a:prstGeom>
          <a:noFill/>
        </p:spPr>
        <p:txBody>
          <a:bodyPr wrap="square" rtlCol="0">
            <a:spAutoFit/>
          </a:bodyPr>
          <a:lstStyle/>
          <a:p>
            <a:pPr marL="342900" indent="-342900" algn="just"/>
            <a:r>
              <a:rPr lang="pl-PL" dirty="0" smtClean="0"/>
              <a:t>	</a:t>
            </a:r>
            <a:r>
              <a:rPr lang="pl-PL" sz="1300" dirty="0" smtClean="0"/>
              <a:t>Koncepcja operacji „Śluza” powstała już w latach 2010-2011, przy czym wówczas reżim białoruski pragnął wykorzystać stymulację migracji w kierunku Unii Europejskiej do wymuszenia od niej haraczu (pod pretekstem zwrotu kosztów ochrony granicy przed nielegalną migracją, którą sam organizował). </a:t>
            </a:r>
          </a:p>
          <a:p>
            <a:pPr marL="342900" indent="-342900" algn="just"/>
            <a:endParaRPr lang="pl-PL" sz="1300" dirty="0" smtClean="0"/>
          </a:p>
          <a:p>
            <a:pPr marL="342900" indent="-342900" algn="just"/>
            <a:r>
              <a:rPr lang="pl-PL" sz="1300" dirty="0" smtClean="0"/>
              <a:t>	Plan przerzucenia migrantów do Unii Europejskiej rosyjsko-białoruskie służby nazwały operacją „Śluza”. Polegała ona na tym, że tysiące migrantów próbowało nielegalnie przedostać się do Unii Europejskiej przez litewsko-białoruską, łotewsko-białoruską i polsko-białoruską granicę. </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smtClean="0"/>
              <a:t>Operacja Śluza </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15" name="pole tekstowe 14"/>
          <p:cNvSpPr txBox="1"/>
          <p:nvPr/>
        </p:nvSpPr>
        <p:spPr>
          <a:xfrm>
            <a:off x="1696277" y="2850565"/>
            <a:ext cx="6937513" cy="2292935"/>
          </a:xfrm>
          <a:prstGeom prst="rect">
            <a:avLst/>
          </a:prstGeom>
          <a:noFill/>
        </p:spPr>
        <p:txBody>
          <a:bodyPr wrap="square" rtlCol="0">
            <a:spAutoFit/>
          </a:bodyPr>
          <a:lstStyle/>
          <a:p>
            <a:pPr marL="342900" indent="-342900" algn="just"/>
            <a:r>
              <a:rPr lang="pl-PL" sz="1300" b="1" dirty="0" smtClean="0"/>
              <a:t>W przestępczy proceder zaangażowane były:</a:t>
            </a:r>
          </a:p>
          <a:p>
            <a:pPr marL="342900" indent="-342900" algn="just"/>
            <a:endParaRPr lang="pl-PL" sz="1300" b="1" dirty="0" smtClean="0"/>
          </a:p>
          <a:p>
            <a:pPr marL="342900" lvl="4" indent="-342900" algn="just">
              <a:buFont typeface="Arial" pitchFamily="34" charset="0"/>
              <a:buChar char="•"/>
            </a:pPr>
            <a:r>
              <a:rPr lang="pl-PL" sz="1300" dirty="0" smtClean="0"/>
              <a:t>białoruskie przedsiębiorstwa państwowe (</a:t>
            </a:r>
            <a:r>
              <a:rPr lang="pl-PL" sz="1300" dirty="0" err="1" smtClean="0"/>
              <a:t>np.</a:t>
            </a:r>
            <a:r>
              <a:rPr lang="pl-PL" sz="1200" dirty="0" err="1" smtClean="0"/>
              <a:t>Centrkurort</a:t>
            </a:r>
            <a:r>
              <a:rPr lang="pl-PL" sz="1200" dirty="0" smtClean="0"/>
              <a:t>)</a:t>
            </a:r>
            <a:r>
              <a:rPr lang="pl-PL" sz="1300" dirty="0" smtClean="0"/>
              <a:t>, </a:t>
            </a:r>
          </a:p>
          <a:p>
            <a:pPr marL="342900" lvl="4" indent="-342900" algn="just">
              <a:buFont typeface="Arial" pitchFamily="34" charset="0"/>
              <a:buChar char="•"/>
            </a:pPr>
            <a:r>
              <a:rPr lang="pl-PL" sz="1300" dirty="0" smtClean="0"/>
              <a:t>pośrednicy, </a:t>
            </a:r>
          </a:p>
          <a:p>
            <a:pPr marL="342900" lvl="4" indent="-342900" algn="just">
              <a:buFont typeface="Arial" pitchFamily="34" charset="0"/>
              <a:buChar char="•"/>
            </a:pPr>
            <a:r>
              <a:rPr lang="pl-PL" sz="1300" dirty="0" smtClean="0"/>
              <a:t>przemytnicy, </a:t>
            </a:r>
          </a:p>
          <a:p>
            <a:pPr marL="342900" lvl="4" indent="-342900" algn="just">
              <a:buFont typeface="Arial" pitchFamily="34" charset="0"/>
              <a:buChar char="•"/>
            </a:pPr>
            <a:r>
              <a:rPr lang="pl-PL" sz="1300" dirty="0" smtClean="0"/>
              <a:t>linie lotnicze,</a:t>
            </a:r>
          </a:p>
          <a:p>
            <a:pPr marL="342900" lvl="4" indent="-342900" algn="just">
              <a:buFont typeface="Arial" pitchFamily="34" charset="0"/>
              <a:buChar char="•"/>
            </a:pPr>
            <a:r>
              <a:rPr lang="pl-PL" sz="1300" dirty="0" smtClean="0"/>
              <a:t>„biura turystyczne”, </a:t>
            </a:r>
          </a:p>
          <a:p>
            <a:pPr marL="342900" lvl="4" indent="-342900" algn="just">
              <a:buFont typeface="Arial" pitchFamily="34" charset="0"/>
              <a:buChar char="•"/>
            </a:pPr>
            <a:r>
              <a:rPr lang="pl-PL" sz="1300" dirty="0" smtClean="0"/>
              <a:t>nielegalne biura finansowe. </a:t>
            </a:r>
          </a:p>
          <a:p>
            <a:pPr marL="342900" lvl="4" indent="-342900" algn="just">
              <a:buFont typeface="Arial" pitchFamily="34" charset="0"/>
              <a:buChar char="•"/>
            </a:pPr>
            <a:endParaRPr lang="pl-PL" sz="1300" dirty="0" smtClean="0"/>
          </a:p>
          <a:p>
            <a:pPr marL="342900" indent="-342900" algn="just"/>
            <a:r>
              <a:rPr lang="pl-PL" sz="1300" dirty="0" smtClean="0"/>
              <a:t>Wszystkie te grupy zarabiały na przemycaniu ludzi przez granicę. W efekcie polską granicę forsowało coraz więcej migrantów.</a:t>
            </a:r>
            <a:endParaRPr lang="pl-PL" sz="1300" dirty="0"/>
          </a:p>
        </p:txBody>
      </p:sp>
      <p:pic>
        <p:nvPicPr>
          <p:cNvPr id="9"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6"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49154" name="Picture 2" descr="undefined"/>
          <p:cNvPicPr>
            <a:picLocks noChangeAspect="1" noChangeArrowheads="1"/>
          </p:cNvPicPr>
          <p:nvPr/>
        </p:nvPicPr>
        <p:blipFill>
          <a:blip r:embed="rId5"/>
          <a:srcRect/>
          <a:stretch>
            <a:fillRect/>
          </a:stretch>
        </p:blipFill>
        <p:spPr bwMode="auto">
          <a:xfrm>
            <a:off x="1637154" y="0"/>
            <a:ext cx="6850863" cy="51435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94253" y="957739"/>
            <a:ext cx="7397955" cy="3708708"/>
          </a:xfrm>
          <a:prstGeom prst="rect">
            <a:avLst/>
          </a:prstGeom>
          <a:noFill/>
        </p:spPr>
        <p:txBody>
          <a:bodyPr wrap="square" rtlCol="0">
            <a:spAutoFit/>
          </a:bodyPr>
          <a:lstStyle/>
          <a:p>
            <a:pPr marL="342900" indent="-342900" algn="just"/>
            <a:r>
              <a:rPr lang="pl-PL" dirty="0" smtClean="0"/>
              <a:t>	</a:t>
            </a:r>
            <a:r>
              <a:rPr lang="pl-PL" sz="1300" dirty="0" smtClean="0"/>
              <a:t>Koncepcja ta wpisuje się przy tym w model broni demograficznej, czyli użycia osób cywilnych, w postaci strumienia migracyjnego, jako broni przeciwko innemu państwu, w celu osiągnięcia określonych celów strategicznych. </a:t>
            </a:r>
          </a:p>
          <a:p>
            <a:pPr marL="342900" indent="-342900" algn="just"/>
            <a:endParaRPr lang="pl-PL" sz="1300" dirty="0" smtClean="0"/>
          </a:p>
          <a:p>
            <a:pPr marL="342900" indent="-342900" algn="just"/>
            <a:r>
              <a:rPr lang="pl-PL" sz="1300" dirty="0" smtClean="0"/>
              <a:t>	Cywile nie są w tym modelu podmiotem atakującym, lecz narzędziem. Cele użycia broni demograficznej mogą być przy tym różne np. uzyskanie korzyści finansowej (np. Turcja uzyskała w 2015 r. od UE 6 mld Euro), ustępstwa natury politycznej, destabilizacja przeciwnika itp.</a:t>
            </a:r>
          </a:p>
          <a:p>
            <a:pPr marL="342900" indent="-342900" algn="just"/>
            <a:r>
              <a:rPr lang="pl-PL" sz="1300" dirty="0" smtClean="0"/>
              <a:t>	</a:t>
            </a:r>
          </a:p>
          <a:p>
            <a:pPr marL="342900" indent="-342900" algn="just"/>
            <a:r>
              <a:rPr lang="pl-PL" sz="1300" dirty="0" smtClean="0"/>
              <a:t>	Uruchomienie operacji „Śluza”, czyli wykorzystania sprowadzanych m.in. z Iraku ludzi jako broni, było reakcją Łukaszenki na te działania UE. Bezpośrednim celem było zmuszenie Unii Europejskiej do wycofania się z sankcji, zaprzestanie wspierania opozycji białoruskiej, uznanie legalności jego wyboru i przyzwolenie na represje.</a:t>
            </a:r>
          </a:p>
          <a:p>
            <a:pPr marL="342900" indent="-342900" algn="just"/>
            <a:endParaRPr lang="pl-PL" sz="1300" dirty="0" smtClean="0"/>
          </a:p>
          <a:p>
            <a:pPr marL="342900" indent="-342900" algn="just"/>
            <a:r>
              <a:rPr lang="pl-PL" sz="1300" dirty="0" smtClean="0"/>
              <a:t>	Paradoksem było i jest to, że migranci próbujący nielegalnie przedostać się przez granicę i twierdzący, że są uchodźcami (choć poza nielicznymi wypadkami nie spełniali przesłanek uznania ich za takowych), stawali się tym samym narzędziem, które miało zostać użyte przeciwko tym, którzy rzeczywiście byli prześladowani – białoruskim opozycjonistom.</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smtClean="0"/>
              <a:t>Operacja Śluza </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67750" y="1044384"/>
            <a:ext cx="4933049" cy="3970318"/>
          </a:xfrm>
          <a:prstGeom prst="rect">
            <a:avLst/>
          </a:prstGeom>
          <a:noFill/>
        </p:spPr>
        <p:txBody>
          <a:bodyPr wrap="square" rtlCol="0">
            <a:spAutoFit/>
          </a:bodyPr>
          <a:lstStyle/>
          <a:p>
            <a:pPr marL="342900" indent="-342900"/>
            <a:r>
              <a:rPr lang="pl-PL" b="1" dirty="0" smtClean="0"/>
              <a:t>Cele:</a:t>
            </a:r>
          </a:p>
          <a:p>
            <a:pPr marL="342900" indent="-342900"/>
            <a:endParaRPr lang="pl-PL" b="1" dirty="0" smtClean="0"/>
          </a:p>
          <a:p>
            <a:pPr marL="342900" indent="-342900">
              <a:buFont typeface="Wingdings" pitchFamily="2" charset="2"/>
              <a:buChar char="Ø"/>
            </a:pPr>
            <a:r>
              <a:rPr lang="pl-PL" dirty="0" smtClean="0">
                <a:latin typeface="Corbel" pitchFamily="34" charset="0"/>
              </a:rPr>
              <a:t>zarobek</a:t>
            </a:r>
          </a:p>
          <a:p>
            <a:pPr marL="342900" indent="-342900">
              <a:buFont typeface="Wingdings" pitchFamily="2" charset="2"/>
              <a:buChar char="Ø"/>
            </a:pPr>
            <a:r>
              <a:rPr lang="pl-PL" dirty="0" smtClean="0">
                <a:latin typeface="Corbel" pitchFamily="34" charset="0"/>
              </a:rPr>
              <a:t>zmuszenie Unii Europejskiej do wycofania się z sankcji, </a:t>
            </a:r>
          </a:p>
          <a:p>
            <a:pPr marL="342900" indent="-342900">
              <a:buFont typeface="Wingdings" pitchFamily="2" charset="2"/>
              <a:buChar char="Ø"/>
            </a:pPr>
            <a:r>
              <a:rPr lang="pl-PL" dirty="0" smtClean="0">
                <a:latin typeface="Corbel" pitchFamily="34" charset="0"/>
              </a:rPr>
              <a:t>zaprzestanie wspierania opozycji białoruskiej,</a:t>
            </a:r>
          </a:p>
          <a:p>
            <a:pPr marL="342900" indent="-342900">
              <a:buFont typeface="Wingdings" pitchFamily="2" charset="2"/>
              <a:buChar char="Ø"/>
            </a:pPr>
            <a:r>
              <a:rPr lang="pl-PL" dirty="0" smtClean="0">
                <a:latin typeface="Corbel" pitchFamily="34" charset="0"/>
              </a:rPr>
              <a:t>uznanie legalności jego wyboru </a:t>
            </a:r>
          </a:p>
          <a:p>
            <a:pPr marL="342900" indent="-342900">
              <a:buFont typeface="Wingdings" pitchFamily="2" charset="2"/>
              <a:buChar char="Ø"/>
            </a:pPr>
            <a:r>
              <a:rPr lang="pl-PL" dirty="0" smtClean="0">
                <a:latin typeface="Corbel" pitchFamily="34" charset="0"/>
              </a:rPr>
              <a:t>przyzwolenie na represje</a:t>
            </a:r>
          </a:p>
          <a:p>
            <a:pPr marL="342900" indent="-342900">
              <a:buFont typeface="Wingdings" pitchFamily="2" charset="2"/>
              <a:buChar char="Ø"/>
            </a:pPr>
            <a:r>
              <a:rPr lang="pl-PL" dirty="0" smtClean="0">
                <a:latin typeface="Corbel" pitchFamily="34" charset="0"/>
              </a:rPr>
              <a:t>wzrost popularności ugrupowań radykalnych (a przy tym prorosyjskich, np. skrajnie prawicowa AFD w Niemczech) w Polsce i Europie</a:t>
            </a:r>
          </a:p>
          <a:p>
            <a:pPr marL="342900" indent="-342900">
              <a:buFont typeface="Wingdings" pitchFamily="2" charset="2"/>
              <a:buChar char="Ø"/>
            </a:pPr>
            <a:r>
              <a:rPr lang="pl-PL" dirty="0" smtClean="0">
                <a:latin typeface="Corbel" pitchFamily="34" charset="0"/>
              </a:rPr>
              <a:t>zniekształcenie obrazu uchodźców i zniechęcenie do przyjmowania uchodźców wojennych</a:t>
            </a:r>
          </a:p>
          <a:p>
            <a:pPr marL="342900" indent="-342900">
              <a:buFont typeface="Wingdings" pitchFamily="2" charset="2"/>
              <a:buChar char="Ø"/>
            </a:pPr>
            <a:r>
              <a:rPr lang="pl-PL" dirty="0" smtClean="0">
                <a:latin typeface="Corbel" pitchFamily="34" charset="0"/>
              </a:rPr>
              <a:t>destabilizacja życia politycznego i społecznego w Europie</a:t>
            </a:r>
          </a:p>
          <a:p>
            <a:pPr marL="342900" indent="-342900">
              <a:buFont typeface="Wingdings" pitchFamily="2" charset="2"/>
              <a:buChar char="Ø"/>
            </a:pPr>
            <a:r>
              <a:rPr lang="pl-PL" dirty="0" smtClean="0">
                <a:latin typeface="Corbel" pitchFamily="34" charset="0"/>
              </a:rPr>
              <a:t>odwrócenie uwagi od działań Rosji na granicy z Ukrainą</a:t>
            </a:r>
          </a:p>
          <a:p>
            <a:pPr marL="342900" indent="-342900">
              <a:buFont typeface="Wingdings" pitchFamily="2" charset="2"/>
              <a:buChar char="Ø"/>
            </a:pPr>
            <a:r>
              <a:rPr lang="pl-PL" dirty="0" smtClean="0">
                <a:latin typeface="Corbel" pitchFamily="34" charset="0"/>
              </a:rPr>
              <a:t>skompromitować Polskę w oczach opinii międzynarodowej </a:t>
            </a:r>
          </a:p>
          <a:p>
            <a:pPr marL="342900" indent="-342900">
              <a:buFont typeface="Wingdings" pitchFamily="2" charset="2"/>
              <a:buChar char="Ø"/>
            </a:pPr>
            <a:r>
              <a:rPr lang="pl-PL" dirty="0" smtClean="0">
                <a:latin typeface="Corbel" pitchFamily="34" charset="0"/>
              </a:rPr>
              <a:t>doprowadzić w Polsce (i Litwie) do kryzysu wewnętrznego poprzez polaryzację społeczną i podważenie zaufania do instytucji państwowych  </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smtClean="0"/>
              <a:t>Cele białoruskiego przywódcy Aleksandra Łukaszenki </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22532" name="Picture 4" descr="Łukaszenka przejmuje narzędzie finansowe Gazpromu przed wyborami na  Białorusi - BiznesAlert.pl"/>
          <p:cNvPicPr>
            <a:picLocks noChangeAspect="1" noChangeArrowheads="1"/>
          </p:cNvPicPr>
          <p:nvPr/>
        </p:nvPicPr>
        <p:blipFill>
          <a:blip r:embed="rId5"/>
          <a:srcRect/>
          <a:stretch>
            <a:fillRect/>
          </a:stretch>
        </p:blipFill>
        <p:spPr bwMode="auto">
          <a:xfrm>
            <a:off x="6342406" y="1097929"/>
            <a:ext cx="2625863" cy="1910316"/>
          </a:xfrm>
          <a:prstGeom prst="rect">
            <a:avLst/>
          </a:prstGeom>
          <a:noFill/>
        </p:spPr>
      </p:pic>
      <p:pic>
        <p:nvPicPr>
          <p:cNvPr id="22534" name="Picture 6" descr="Artykuł"/>
          <p:cNvPicPr>
            <a:picLocks noChangeAspect="1" noChangeArrowheads="1"/>
          </p:cNvPicPr>
          <p:nvPr/>
        </p:nvPicPr>
        <p:blipFill>
          <a:blip r:embed="rId6"/>
          <a:srcRect/>
          <a:stretch>
            <a:fillRect/>
          </a:stretch>
        </p:blipFill>
        <p:spPr bwMode="auto">
          <a:xfrm>
            <a:off x="6321287" y="3226984"/>
            <a:ext cx="2643669" cy="149079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81001" y="957739"/>
            <a:ext cx="4933049" cy="3970318"/>
          </a:xfrm>
          <a:prstGeom prst="rect">
            <a:avLst/>
          </a:prstGeom>
          <a:noFill/>
        </p:spPr>
        <p:txBody>
          <a:bodyPr wrap="square" rtlCol="0">
            <a:spAutoFit/>
          </a:bodyPr>
          <a:lstStyle/>
          <a:p>
            <a:pPr marL="342900" indent="-342900"/>
            <a:r>
              <a:rPr lang="pl-PL" b="1" dirty="0" smtClean="0"/>
              <a:t>Niebezpieczeństwa stwarzane przez Białoruś:</a:t>
            </a:r>
          </a:p>
          <a:p>
            <a:pPr marL="342900" indent="-342900"/>
            <a:endParaRPr lang="pl-PL" b="1" dirty="0" smtClean="0"/>
          </a:p>
          <a:p>
            <a:pPr marL="342900" indent="-342900" algn="just">
              <a:buFont typeface="Wingdings" pitchFamily="2" charset="2"/>
              <a:buChar char="Ø"/>
            </a:pPr>
            <a:r>
              <a:rPr lang="pl-PL" dirty="0" smtClean="0">
                <a:latin typeface="Corbel" pitchFamily="34" charset="0"/>
              </a:rPr>
              <a:t>Oszukiwanie przez przemytników, wyłudzanie pieniędzy, grabież, niszczenie rzeczy personalnych.</a:t>
            </a:r>
          </a:p>
          <a:p>
            <a:pPr marL="342900" indent="-342900" algn="just">
              <a:buFont typeface="Wingdings" pitchFamily="2" charset="2"/>
              <a:buChar char="Ø"/>
            </a:pPr>
            <a:endParaRPr lang="pl-PL" dirty="0" smtClean="0">
              <a:latin typeface="Corbel" pitchFamily="34" charset="0"/>
            </a:endParaRPr>
          </a:p>
          <a:p>
            <a:pPr marL="342900" indent="-342900" algn="just">
              <a:buFont typeface="Wingdings" pitchFamily="2" charset="2"/>
              <a:buChar char="Ø"/>
            </a:pPr>
            <a:r>
              <a:rPr lang="pl-PL" dirty="0" smtClean="0">
                <a:latin typeface="Corbel" pitchFamily="34" charset="0"/>
              </a:rPr>
              <a:t> Przemoc fizyczna: bicie, gwałty, wpychanie na </a:t>
            </a:r>
            <a:r>
              <a:rPr lang="pl-PL" dirty="0" err="1" smtClean="0">
                <a:latin typeface="Corbel" pitchFamily="34" charset="0"/>
              </a:rPr>
              <a:t>concertine</a:t>
            </a:r>
            <a:r>
              <a:rPr lang="pl-PL" dirty="0" smtClean="0">
                <a:latin typeface="Corbel" pitchFamily="34" charset="0"/>
              </a:rPr>
              <a:t> (druty) , wpychanie na niebezpieczne tereny, np. rzeki. </a:t>
            </a:r>
          </a:p>
          <a:p>
            <a:pPr marL="342900" indent="-342900" algn="just">
              <a:buFont typeface="Wingdings" pitchFamily="2" charset="2"/>
              <a:buChar char="Ø"/>
            </a:pPr>
            <a:endParaRPr lang="pl-PL" dirty="0" smtClean="0">
              <a:latin typeface="Corbel" pitchFamily="34" charset="0"/>
            </a:endParaRPr>
          </a:p>
          <a:p>
            <a:pPr marL="342900" indent="-342900" algn="just">
              <a:buFont typeface="Wingdings" pitchFamily="2" charset="2"/>
              <a:buChar char="Ø"/>
            </a:pPr>
            <a:r>
              <a:rPr lang="pl-PL" dirty="0" smtClean="0">
                <a:latin typeface="Corbel" pitchFamily="34" charset="0"/>
              </a:rPr>
              <a:t>Nieudzielanie pomocy.</a:t>
            </a:r>
          </a:p>
          <a:p>
            <a:pPr marL="342900" indent="-342900" algn="just"/>
            <a:endParaRPr lang="pl-PL" dirty="0" smtClean="0">
              <a:latin typeface="Corbel" pitchFamily="34" charset="0"/>
            </a:endParaRPr>
          </a:p>
          <a:p>
            <a:pPr marL="342900" indent="-342900" algn="just">
              <a:buFont typeface="Wingdings" pitchFamily="2" charset="2"/>
              <a:buChar char="Ø"/>
            </a:pPr>
            <a:r>
              <a:rPr lang="pl-PL" b="1" dirty="0" smtClean="0">
                <a:latin typeface="Corbel" pitchFamily="34" charset="0"/>
              </a:rPr>
              <a:t>Bicie niemal do śmierci, a następnie wepchnięcie na polską stronę by tam osoba zmarła, a wina spadła na Polskę.</a:t>
            </a:r>
          </a:p>
          <a:p>
            <a:pPr marL="342900" indent="-342900" algn="just">
              <a:buFont typeface="Wingdings" pitchFamily="2" charset="2"/>
              <a:buChar char="Ø"/>
            </a:pPr>
            <a:endParaRPr lang="pl-PL" b="1" dirty="0" smtClean="0">
              <a:latin typeface="Corbel" pitchFamily="34" charset="0"/>
            </a:endParaRPr>
          </a:p>
          <a:p>
            <a:pPr marL="342900" indent="-342900" algn="just">
              <a:buFont typeface="Wingdings" pitchFamily="2" charset="2"/>
              <a:buChar char="Ø"/>
            </a:pPr>
            <a:r>
              <a:rPr lang="pl-PL" b="1" dirty="0" smtClean="0">
                <a:latin typeface="Corbel" pitchFamily="34" charset="0"/>
              </a:rPr>
              <a:t>Służby białoruskie dążą do incydentu za wszelką cenę, w tym cenę życia tych, których sprowadzili. Wykorzystują ich sytuację i płacą im za prowokację względem polskich strażników granicznych i żołnierzy.</a:t>
            </a:r>
            <a:r>
              <a:rPr lang="pl-PL" dirty="0" smtClean="0">
                <a:latin typeface="Corbel" pitchFamily="34" charset="0"/>
              </a:rPr>
              <a:t> </a:t>
            </a:r>
            <a:endParaRPr lang="pl-PL" b="1"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smtClean="0"/>
              <a:t>Wykorzystywanie migrantów przez służby białoruskie</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20483" name="Picture 3"/>
          <p:cNvPicPr>
            <a:picLocks noChangeAspect="1" noChangeArrowheads="1"/>
          </p:cNvPicPr>
          <p:nvPr/>
        </p:nvPicPr>
        <p:blipFill>
          <a:blip r:embed="rId5"/>
          <a:srcRect/>
          <a:stretch>
            <a:fillRect/>
          </a:stretch>
        </p:blipFill>
        <p:spPr bwMode="auto">
          <a:xfrm>
            <a:off x="6391780" y="1405627"/>
            <a:ext cx="2604168" cy="1297815"/>
          </a:xfrm>
          <a:prstGeom prst="rect">
            <a:avLst/>
          </a:prstGeom>
          <a:noFill/>
          <a:ln w="9525">
            <a:noFill/>
            <a:miter lim="800000"/>
            <a:headEnd/>
            <a:tailEnd/>
          </a:ln>
          <a:effectLst/>
        </p:spPr>
      </p:pic>
      <p:pic>
        <p:nvPicPr>
          <p:cNvPr id="20485" name="Picture 5" descr="Raport Human Rights Watch: Białorusini i Polacy łamią prawa człowieka na  granicy"/>
          <p:cNvPicPr>
            <a:picLocks noChangeAspect="1" noChangeArrowheads="1"/>
          </p:cNvPicPr>
          <p:nvPr/>
        </p:nvPicPr>
        <p:blipFill>
          <a:blip r:embed="rId6"/>
          <a:srcRect/>
          <a:stretch>
            <a:fillRect/>
          </a:stretch>
        </p:blipFill>
        <p:spPr bwMode="auto">
          <a:xfrm>
            <a:off x="6389146" y="3028121"/>
            <a:ext cx="2594032" cy="172796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95472" y="1011253"/>
            <a:ext cx="7397955" cy="3877985"/>
          </a:xfrm>
          <a:prstGeom prst="rect">
            <a:avLst/>
          </a:prstGeom>
          <a:noFill/>
        </p:spPr>
        <p:txBody>
          <a:bodyPr wrap="square" rtlCol="0">
            <a:spAutoFit/>
          </a:bodyPr>
          <a:lstStyle/>
          <a:p>
            <a:pPr marL="342900" indent="-342900" algn="just"/>
            <a:r>
              <a:rPr lang="pl-PL" b="1" dirty="0" smtClean="0"/>
              <a:t>	</a:t>
            </a:r>
            <a:r>
              <a:rPr lang="pl-PL" sz="1200" dirty="0" smtClean="0">
                <a:latin typeface="Corbel" pitchFamily="34" charset="0"/>
              </a:rPr>
              <a:t>Granica Polski z Białorusią jest zewnętrzną granicą Unii Europejskiej i Polska jest zobowiązana do jej pilnowania. Polska natomiast wypełnia swoje zobowiązania międzynarodowe. Dlatego nawet jeśli komuś uda się przekroczyć nielegalnie granicę i nie utonie przy okazji na bagnach lub nie zamarznie w lesie, to najprawdopodobniej zostanie zatrzymany w drodze do granicy niemieckiej.</a:t>
            </a:r>
          </a:p>
          <a:p>
            <a:pPr marL="342900" indent="-342900" algn="just"/>
            <a:endParaRPr lang="pl-PL" sz="1200" dirty="0" smtClean="0">
              <a:latin typeface="Corbel" pitchFamily="34" charset="0"/>
            </a:endParaRPr>
          </a:p>
          <a:p>
            <a:pPr marL="342900" indent="-342900" algn="just"/>
            <a:r>
              <a:rPr lang="pl-PL" dirty="0" smtClean="0"/>
              <a:t>	</a:t>
            </a:r>
            <a:r>
              <a:rPr lang="pl-PL" sz="1200" b="1" dirty="0" smtClean="0">
                <a:latin typeface="Corbel" pitchFamily="34" charset="0"/>
              </a:rPr>
              <a:t>Opuszczenie przez nielegalnych migrantów terytorium Polski i przedostanie się do innego kraju UE nie jest dla Polski „pozbyciem się problemu”. </a:t>
            </a: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pl-PL" sz="1200" b="1" dirty="0" smtClean="0">
                <a:latin typeface="Corbel" pitchFamily="34" charset="0"/>
              </a:rPr>
              <a:t>Po pierwsze </a:t>
            </a:r>
            <a:r>
              <a:rPr lang="pl-PL" sz="1200" dirty="0" smtClean="0">
                <a:latin typeface="Corbel" pitchFamily="34" charset="0"/>
              </a:rPr>
              <a:t>dlatego, że Polska jest poważnym państwem, które poważnie traktuje swoje prawo, a także wizerunek międzynarodowy. </a:t>
            </a: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pl-PL" sz="1200" b="1" dirty="0" smtClean="0">
                <a:latin typeface="Corbel" pitchFamily="34" charset="0"/>
              </a:rPr>
              <a:t>Po drugie </a:t>
            </a:r>
            <a:r>
              <a:rPr lang="pl-PL" sz="1200" dirty="0" smtClean="0">
                <a:latin typeface="Corbel" pitchFamily="34" charset="0"/>
              </a:rPr>
              <a:t>dlatego, że migracja przez Polskę do innych państw UE stwarza groźbę konieczności zmian zasad przekraczania granic wewnętrznych UE w obszarze Schengen i przywrócenia kontroli granicznych. </a:t>
            </a: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pl-PL" sz="1200" b="1" dirty="0" smtClean="0">
                <a:latin typeface="Corbel" pitchFamily="34" charset="0"/>
              </a:rPr>
              <a:t>Po trzecie </a:t>
            </a:r>
            <a:r>
              <a:rPr lang="pl-PL" sz="1200" dirty="0" smtClean="0">
                <a:latin typeface="Corbel" pitchFamily="34" charset="0"/>
              </a:rPr>
              <a:t>dlatego, że zgodnie z umowami dwustronnymi oraz regulacjami Unii Europejskiej, cudzoziemcy, którzy nielegalnie przekroczyli granicę polsko-niemiecką podlegają readmisji, czyli cofnięciu z kraju docelowego do pierwszego kraju Unii Europejskiej, którego granicę przekroczyli. Czyli w tym wypadku do Polski. Tutaj natomiast trafią do zamkniętego ośrodka, a następnie zostaną deportowani jeśli nie spełniają kryteriów uznania ich za uchodźców. </a:t>
            </a:r>
            <a:endParaRPr lang="pl-PL" dirty="0" smtClean="0">
              <a:latin typeface="Corbel" pitchFamily="34" charset="0"/>
            </a:endParaRPr>
          </a:p>
          <a:p>
            <a:pPr marL="342900" indent="-342900" algn="just"/>
            <a:endParaRPr lang="pl-PL"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smtClean="0"/>
              <a:t>Nielegalna migracja w kontekście działań kryminalnych</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95472" y="1011253"/>
            <a:ext cx="7397955" cy="1969770"/>
          </a:xfrm>
          <a:prstGeom prst="rect">
            <a:avLst/>
          </a:prstGeom>
          <a:noFill/>
        </p:spPr>
        <p:txBody>
          <a:bodyPr wrap="square" rtlCol="0">
            <a:spAutoFit/>
          </a:bodyPr>
          <a:lstStyle/>
          <a:p>
            <a:pPr marL="342900" indent="-342900" algn="just"/>
            <a:r>
              <a:rPr lang="pl-PL" b="1" dirty="0" smtClean="0"/>
              <a:t>	</a:t>
            </a:r>
            <a:r>
              <a:rPr lang="pl-PL" sz="1200" dirty="0" smtClean="0">
                <a:latin typeface="Corbel" pitchFamily="34" charset="0"/>
              </a:rPr>
              <a:t>Za nielegalne przekroczenie granicy grozi kara więzienia do lat 3. </a:t>
            </a: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Za organizowanie takiego przekraczania – kara więzienia do lat 8. </a:t>
            </a: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Za napaść na funkcjonariusza straży granicznej można trafić do więzienia nawet na 12 lat, zanim zostanie się deportowanym. </a:t>
            </a: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Niezależnie od tego osoby deportowane za nielegalne przekroczenie granicy otrzymują zakaz wjazdu do Polski i UE (państw Schengen). </a:t>
            </a:r>
            <a:r>
              <a:rPr lang="pl-PL" sz="1200" b="1" dirty="0" smtClean="0">
                <a:latin typeface="Corbel" pitchFamily="34" charset="0"/>
              </a:rPr>
              <a:t>Taka osoba nie będzie mogła już przyjechać legalnie, a możliwości legalnego wjazdu istnieją.</a:t>
            </a:r>
            <a:endParaRPr lang="pl-PL" b="1"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smtClean="0"/>
              <a:t>Nielegalna migracja w kontekście działań kryminalnych</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6390" name="Picture 6" descr="https://d-art.ppstatic.pl/kadry/k/r/1/cd/54/61892ffa06dc7_o_large.jpg"/>
          <p:cNvPicPr>
            <a:picLocks noChangeAspect="1" noChangeArrowheads="1"/>
          </p:cNvPicPr>
          <p:nvPr/>
        </p:nvPicPr>
        <p:blipFill>
          <a:blip r:embed="rId5"/>
          <a:srcRect/>
          <a:stretch>
            <a:fillRect/>
          </a:stretch>
        </p:blipFill>
        <p:spPr bwMode="auto">
          <a:xfrm>
            <a:off x="2723320" y="3000837"/>
            <a:ext cx="4306957" cy="201193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87628" y="1150401"/>
            <a:ext cx="7457589" cy="3785652"/>
          </a:xfrm>
          <a:prstGeom prst="rect">
            <a:avLst/>
          </a:prstGeom>
          <a:noFill/>
        </p:spPr>
        <p:txBody>
          <a:bodyPr wrap="square" rtlCol="0">
            <a:spAutoFit/>
          </a:bodyPr>
          <a:lstStyle/>
          <a:p>
            <a:pPr algn="just"/>
            <a:r>
              <a:rPr lang="pl-PL" sz="1200" b="1" dirty="0" smtClean="0">
                <a:latin typeface="Corbel" pitchFamily="34" charset="0"/>
              </a:rPr>
              <a:t>Tysiące obywateli Iraku, a także innych państw Bliskiego Wschodu, co roku wjeżdża legalnie do Polski. Są to turyści, studenci, pracownicy itp. Są mile widziani, gdyż przyjeżdżają legalnie. Od początku 2021 r. do połowy 2023 r. Polska wydała też około 570 pozwoleń na pobyt czasowy lub stały dla obywateli Iraku. Jednak im więcej jest prób nielegalnego przekroczenia granicy tym trudniej będzie też wjechać legalnie.</a:t>
            </a:r>
            <a:r>
              <a:rPr lang="pl-PL" sz="1200" dirty="0" smtClean="0">
                <a:latin typeface="Corbel" pitchFamily="34" charset="0"/>
              </a:rPr>
              <a:t> </a:t>
            </a:r>
          </a:p>
          <a:p>
            <a:pPr algn="just"/>
            <a:endParaRPr lang="pl-PL" sz="1200" dirty="0" smtClean="0">
              <a:latin typeface="Corbel" pitchFamily="34" charset="0"/>
            </a:endParaRPr>
          </a:p>
          <a:p>
            <a:pPr algn="just"/>
            <a:r>
              <a:rPr lang="pl-PL" sz="1200" dirty="0" smtClean="0">
                <a:latin typeface="Corbel" pitchFamily="34" charset="0"/>
              </a:rPr>
              <a:t>Polska przyjmuje również uchodźców i to nie tylko z Ukrainy. Np. w 2022 r. wnioski o udzielenie ochrony międzynarodowej złożyło w Polsce 10 tys. cudzoziemców (nie obejmuje to większości Ukraińców, gdyż korzystają  oni z innej procedury tj. ochrony tymczasowej), </a:t>
            </a:r>
            <a:r>
              <a:rPr lang="pl-PL" sz="1200" b="1" dirty="0" smtClean="0">
                <a:latin typeface="Corbel" pitchFamily="34" charset="0"/>
              </a:rPr>
              <a:t>w tym 639 z Iraku</a:t>
            </a:r>
            <a:r>
              <a:rPr lang="pl-PL" sz="1200" dirty="0" smtClean="0">
                <a:latin typeface="Corbel" pitchFamily="34" charset="0"/>
              </a:rPr>
              <a:t>. </a:t>
            </a:r>
          </a:p>
          <a:p>
            <a:pPr algn="just"/>
            <a:endParaRPr lang="pl-PL" sz="1200" dirty="0" smtClean="0">
              <a:latin typeface="Corbel" pitchFamily="34" charset="0"/>
            </a:endParaRPr>
          </a:p>
          <a:p>
            <a:pPr algn="just"/>
            <a:r>
              <a:rPr lang="pl-PL" sz="1200" b="1" dirty="0" smtClean="0">
                <a:latin typeface="Corbel" pitchFamily="34" charset="0"/>
              </a:rPr>
              <a:t>W ciągu ostatnich kilku lat Polska przyznała ochronę międzynarodową ok. 150 Kurdom z Syrii, Iranu czy Turcji. </a:t>
            </a:r>
            <a:r>
              <a:rPr lang="pl-PL" sz="1200" dirty="0" smtClean="0">
                <a:latin typeface="Corbel" pitchFamily="34" charset="0"/>
              </a:rPr>
              <a:t>W 2022 r. 20 obywateli Iraku złożyło wniosek o pobyt stały w Polsce, 2 złożyło wniosek o status rezydenta długoterminowego UE, a 277 wystąpiło o pobyt czasowy. W tym samym czasie Polska wydała 19 decyzji pozytywnych w sprawie pobytu stałego, 7 – negatywnych, 2 sprawy umorzyła, a 1 pozostawiła bez rozpoznania.</a:t>
            </a:r>
          </a:p>
          <a:p>
            <a:pPr algn="just"/>
            <a:endParaRPr lang="pl-PL" sz="1200" dirty="0" smtClean="0">
              <a:latin typeface="Corbel" pitchFamily="34" charset="0"/>
            </a:endParaRPr>
          </a:p>
          <a:p>
            <a:pPr algn="just"/>
            <a:r>
              <a:rPr lang="pl-PL" sz="1200" dirty="0" smtClean="0">
                <a:latin typeface="Corbel" pitchFamily="34" charset="0"/>
              </a:rPr>
              <a:t>Jeżeli chodzi o rezydentów długoterminowych UE to wydano tylko 1 decyzję negatywną, natomiast jeśli chodzi o pobyt czasowy to pozytywną dostało 181 osób, 47 – negatywną, 6 spraw umorzono, a 23 pozostawiono bez rozpoznania. </a:t>
            </a:r>
          </a:p>
          <a:p>
            <a:pPr algn="just"/>
            <a:endParaRPr lang="pl-PL" sz="1200" dirty="0" smtClean="0">
              <a:latin typeface="Corbel" pitchFamily="34" charset="0"/>
            </a:endParaRPr>
          </a:p>
          <a:p>
            <a:pPr algn="just"/>
            <a:r>
              <a:rPr lang="pl-PL" sz="1200" b="1" dirty="0" smtClean="0">
                <a:latin typeface="Corbel" pitchFamily="34" charset="0"/>
              </a:rPr>
              <a:t>Widać wyraźnie, że Polska nie dyskryminuje nikogo i nie jest zamknięta dla obywateli Iraku, pod warunkiem, że przestrzegają oni polskiego prawa, a ich przyjazd i pobyt jest legalny. </a:t>
            </a:r>
            <a:endParaRPr lang="pl-PL" sz="1200" b="1"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smtClean="0"/>
              <a:t>Legalne możliwości wjazdu do Polski</a:t>
            </a: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547262" y="971496"/>
            <a:ext cx="7166042" cy="3970318"/>
          </a:xfrm>
          <a:prstGeom prst="rect">
            <a:avLst/>
          </a:prstGeom>
          <a:noFill/>
        </p:spPr>
        <p:txBody>
          <a:bodyPr wrap="square" rtlCol="0">
            <a:spAutoFit/>
          </a:bodyPr>
          <a:lstStyle/>
          <a:p>
            <a:pPr algn="just"/>
            <a:r>
              <a:rPr lang="pl-PL" b="1" dirty="0" smtClean="0"/>
              <a:t>Białoruś i Rosja skrupulatnie posługują się precyzyjnie dobranym materiałem informacyjnym, a jeśli go nie posiadają, zarządzają działaniami w terenie i zachowaniem cudzoziemców tak, by go wytworzyć. </a:t>
            </a:r>
          </a:p>
          <a:p>
            <a:endParaRPr lang="pl-PL" b="1" dirty="0" smtClean="0"/>
          </a:p>
          <a:p>
            <a:r>
              <a:rPr lang="pl-PL" b="1" dirty="0" smtClean="0"/>
              <a:t>Środki aktywne białoruskich służb towarzyszące presji migracyjnej przeciwko RP:</a:t>
            </a:r>
          </a:p>
          <a:p>
            <a:endParaRPr lang="pl-PL" b="1" dirty="0" smtClean="0"/>
          </a:p>
          <a:p>
            <a:pPr marL="342900" indent="-342900">
              <a:buFont typeface="Wingdings" pitchFamily="2" charset="2"/>
              <a:buChar char="Ø"/>
            </a:pPr>
            <a:r>
              <a:rPr lang="pl-PL" dirty="0" smtClean="0">
                <a:latin typeface="Corbel" pitchFamily="34" charset="0"/>
              </a:rPr>
              <a:t>Nasłuch</a:t>
            </a:r>
          </a:p>
          <a:p>
            <a:pPr marL="342900" indent="-342900">
              <a:buFont typeface="Wingdings" pitchFamily="2" charset="2"/>
              <a:buChar char="Ø"/>
            </a:pPr>
            <a:r>
              <a:rPr lang="pl-PL" dirty="0" smtClean="0">
                <a:latin typeface="Corbel" pitchFamily="34" charset="0"/>
              </a:rPr>
              <a:t>Obserwacja</a:t>
            </a:r>
          </a:p>
          <a:p>
            <a:pPr marL="342900" indent="-342900">
              <a:buFont typeface="Wingdings" pitchFamily="2" charset="2"/>
              <a:buChar char="Ø"/>
            </a:pPr>
            <a:r>
              <a:rPr lang="pl-PL" dirty="0" smtClean="0">
                <a:latin typeface="Corbel" pitchFamily="34" charset="0"/>
              </a:rPr>
              <a:t>Rozpoznanie aktywności polskiej Straży Granicznej</a:t>
            </a:r>
          </a:p>
          <a:p>
            <a:pPr marL="342900" indent="-342900">
              <a:buFont typeface="Wingdings" pitchFamily="2" charset="2"/>
              <a:buChar char="Ø"/>
            </a:pPr>
            <a:r>
              <a:rPr lang="pl-PL" dirty="0" smtClean="0">
                <a:latin typeface="Corbel" pitchFamily="34" charset="0"/>
              </a:rPr>
              <a:t>Planowanie (czas i miejsce) przerzutu imigrantów</a:t>
            </a:r>
          </a:p>
          <a:p>
            <a:pPr marL="342900" indent="-342900">
              <a:buFont typeface="Wingdings" pitchFamily="2" charset="2"/>
              <a:buChar char="Ø"/>
            </a:pPr>
            <a:r>
              <a:rPr lang="pl-PL" dirty="0" smtClean="0">
                <a:latin typeface="Corbel" pitchFamily="34" charset="0"/>
              </a:rPr>
              <a:t>Dyslokacja imigrantów</a:t>
            </a:r>
          </a:p>
          <a:p>
            <a:pPr marL="342900" indent="-342900">
              <a:buFont typeface="Wingdings" pitchFamily="2" charset="2"/>
              <a:buChar char="Ø"/>
            </a:pPr>
            <a:r>
              <a:rPr lang="pl-PL" dirty="0" smtClean="0">
                <a:latin typeface="Corbel" pitchFamily="34" charset="0"/>
              </a:rPr>
              <a:t>Koordynacja położenia w terenie przygranicznym </a:t>
            </a:r>
          </a:p>
          <a:p>
            <a:pPr marL="342900" indent="-342900">
              <a:buFont typeface="Wingdings" pitchFamily="2" charset="2"/>
              <a:buChar char="Ø"/>
            </a:pPr>
            <a:r>
              <a:rPr lang="pl-PL" dirty="0" smtClean="0">
                <a:latin typeface="Corbel" pitchFamily="34" charset="0"/>
              </a:rPr>
              <a:t>Niszczenie zapory fizycznej </a:t>
            </a:r>
          </a:p>
          <a:p>
            <a:pPr marL="342900" indent="-342900">
              <a:buFont typeface="Wingdings" pitchFamily="2" charset="2"/>
              <a:buChar char="Ø"/>
            </a:pPr>
            <a:r>
              <a:rPr lang="pl-PL" dirty="0" smtClean="0">
                <a:latin typeface="Corbel" pitchFamily="34" charset="0"/>
              </a:rPr>
              <a:t>Pozoracja / mylenie </a:t>
            </a:r>
          </a:p>
          <a:p>
            <a:pPr marL="342900" indent="-342900">
              <a:buFont typeface="Wingdings" pitchFamily="2" charset="2"/>
              <a:buChar char="Ø"/>
            </a:pPr>
            <a:r>
              <a:rPr lang="pl-PL" dirty="0" smtClean="0">
                <a:latin typeface="Corbel" pitchFamily="34" charset="0"/>
              </a:rPr>
              <a:t>Inscenizacje </a:t>
            </a:r>
          </a:p>
          <a:p>
            <a:pPr marL="342900" indent="-342900">
              <a:buFont typeface="Wingdings" pitchFamily="2" charset="2"/>
              <a:buChar char="Ø"/>
            </a:pPr>
            <a:r>
              <a:rPr lang="pl-PL" dirty="0" smtClean="0">
                <a:latin typeface="Corbel" pitchFamily="34" charset="0"/>
              </a:rPr>
              <a:t>Prowokacje </a:t>
            </a:r>
          </a:p>
          <a:p>
            <a:pPr marL="342900" indent="-342900">
              <a:buFont typeface="Wingdings" pitchFamily="2" charset="2"/>
              <a:buChar char="Ø"/>
            </a:pPr>
            <a:r>
              <a:rPr lang="pl-PL" dirty="0" smtClean="0">
                <a:latin typeface="Corbel" pitchFamily="34" charset="0"/>
              </a:rPr>
              <a:t>Dezinformacja </a:t>
            </a:r>
          </a:p>
          <a:p>
            <a:pPr marL="342900" indent="-342900">
              <a:buFont typeface="Wingdings" pitchFamily="2" charset="2"/>
              <a:buChar char="Ø"/>
            </a:pPr>
            <a:r>
              <a:rPr lang="pl-PL" dirty="0" smtClean="0">
                <a:latin typeface="Corbel" pitchFamily="34" charset="0"/>
              </a:rPr>
              <a:t>Działania informacyjne</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1600" b="1" dirty="0" smtClean="0"/>
              <a:t>Białorusko-rosyjski modus </a:t>
            </a:r>
            <a:r>
              <a:rPr lang="pl-PL" sz="1600" b="1" dirty="0" err="1" smtClean="0"/>
              <a:t>operandi</a:t>
            </a:r>
            <a:r>
              <a:rPr lang="pl-PL" sz="1600" b="1" dirty="0" smtClean="0"/>
              <a:t> manipulowania w międzynarodowej przestrzeni informacyjnej obrazem swojej agresji na Polskę</a:t>
            </a:r>
            <a:endParaRPr lang="pl-PL" sz="2000" b="1" dirty="0" smtClean="0"/>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2290" name="Picture 2" descr="Podlaska SG: ponad tysiąc migrantów koczuje pod granicą w pobliżu Kuźnicy -  Polskie Radio PiK"/>
          <p:cNvPicPr>
            <a:picLocks noChangeAspect="1" noChangeArrowheads="1"/>
          </p:cNvPicPr>
          <p:nvPr/>
        </p:nvPicPr>
        <p:blipFill>
          <a:blip r:embed="rId5"/>
          <a:srcRect/>
          <a:stretch>
            <a:fillRect/>
          </a:stretch>
        </p:blipFill>
        <p:spPr bwMode="auto">
          <a:xfrm>
            <a:off x="5673752" y="3081130"/>
            <a:ext cx="3334273" cy="1875529"/>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61123" y="1216661"/>
            <a:ext cx="4151173" cy="3693319"/>
          </a:xfrm>
          <a:prstGeom prst="rect">
            <a:avLst/>
          </a:prstGeom>
          <a:noFill/>
        </p:spPr>
        <p:txBody>
          <a:bodyPr wrap="square" rtlCol="0">
            <a:spAutoFit/>
          </a:bodyPr>
          <a:lstStyle/>
          <a:p>
            <a:pPr algn="just"/>
            <a:r>
              <a:rPr lang="pl-PL" sz="1300" b="1" dirty="0" smtClean="0">
                <a:latin typeface="Corbel" pitchFamily="34" charset="0"/>
              </a:rPr>
              <a:t>Ekspozycja krzywdy rozpoczęła się od pokazywania cierpiących zwierząt, które ginęły w konfrontacji z ogrodzeniem (concertinom), postawionym przez żołnierzy. Gdy histeria wokół tematu nie zdała egzaminu w pogłębianiu polaryzacji, na czele propagandy wysunięto krzywdę dzieci i bezbronnych kobiet. </a:t>
            </a:r>
          </a:p>
          <a:p>
            <a:pPr algn="just"/>
            <a:endParaRPr lang="pl-PL" sz="1300" b="1" dirty="0" smtClean="0">
              <a:latin typeface="Corbel" pitchFamily="34" charset="0"/>
            </a:endParaRPr>
          </a:p>
          <a:p>
            <a:pPr algn="just"/>
            <a:r>
              <a:rPr lang="pl-PL" sz="1300" b="1" dirty="0" smtClean="0">
                <a:latin typeface="Corbel" pitchFamily="34" charset="0"/>
              </a:rPr>
              <a:t>Polska mierzy się z działaniem przeciwnika, który wiele swoich akcji opiera na empatii, będącej bardzo silną i pierwotną cechą człowieka. Nie jest łatwo przeciwstawić się selektywnie dobranym informacjom oraz zmanipulowanym czy pozorowanym zdarzeniom, które wywołują współczucie u odbiorców.</a:t>
            </a:r>
            <a:r>
              <a:rPr lang="pl-PL" sz="1300" dirty="0" smtClean="0">
                <a:latin typeface="Corbel" pitchFamily="34" charset="0"/>
              </a:rPr>
              <a:t> Międzynarodowa opinia publiczna powinna być szeroko informowana, że te emocje są w nich wywoływane przez konkretne państwa (Rosja, Białoruś) oraz w konkretnym celu. </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1600" b="1" dirty="0" smtClean="0"/>
              <a:t>Białorusko-rosyjski modus </a:t>
            </a:r>
            <a:r>
              <a:rPr lang="pl-PL" sz="1600" b="1" dirty="0" err="1" smtClean="0"/>
              <a:t>operandi</a:t>
            </a:r>
            <a:r>
              <a:rPr lang="pl-PL" sz="1600" b="1" dirty="0" smtClean="0"/>
              <a:t> manipulowania w międzynarodowej przestrzeni informacyjnej obrazem swojej agresji na Polskę</a:t>
            </a:r>
            <a:endParaRPr lang="pl-PL" sz="2000" b="1" dirty="0" smtClean="0"/>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0242" name="Picture 2" descr="Dzieci na granicy z Białorusią trzymają transparenty z napisem &quot;sorry&quot;. Nagranie opublikowane przez Żaryna"/>
          <p:cNvPicPr>
            <a:picLocks noChangeAspect="1" noChangeArrowheads="1"/>
          </p:cNvPicPr>
          <p:nvPr/>
        </p:nvPicPr>
        <p:blipFill>
          <a:blip r:embed="rId5"/>
          <a:srcRect/>
          <a:stretch>
            <a:fillRect/>
          </a:stretch>
        </p:blipFill>
        <p:spPr bwMode="auto">
          <a:xfrm>
            <a:off x="5738705" y="1037949"/>
            <a:ext cx="3146878" cy="1768246"/>
          </a:xfrm>
          <a:prstGeom prst="rect">
            <a:avLst/>
          </a:prstGeom>
          <a:noFill/>
        </p:spPr>
      </p:pic>
      <p:pic>
        <p:nvPicPr>
          <p:cNvPr id="10244" name="Picture 4" descr="Kryzys na granicy polsko-białoruskiej. Polskie służby nie wpuściły do naszego kraju 26-osobowej grupy, w tym głównie kobiet i dzieci, jaka od soboty (27 maja) przebywa w polskim pasie granicznym."/>
          <p:cNvPicPr>
            <a:picLocks noChangeAspect="1" noChangeArrowheads="1"/>
          </p:cNvPicPr>
          <p:nvPr/>
        </p:nvPicPr>
        <p:blipFill>
          <a:blip r:embed="rId6"/>
          <a:srcRect/>
          <a:stretch>
            <a:fillRect/>
          </a:stretch>
        </p:blipFill>
        <p:spPr bwMode="auto">
          <a:xfrm>
            <a:off x="5731565" y="2895600"/>
            <a:ext cx="3190322" cy="212688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41245" y="1090766"/>
            <a:ext cx="4807155" cy="3600986"/>
          </a:xfrm>
          <a:prstGeom prst="rect">
            <a:avLst/>
          </a:prstGeom>
          <a:noFill/>
        </p:spPr>
        <p:txBody>
          <a:bodyPr wrap="square" rtlCol="0">
            <a:spAutoFit/>
          </a:bodyPr>
          <a:lstStyle/>
          <a:p>
            <a:pPr algn="just"/>
            <a:r>
              <a:rPr lang="pl-PL" sz="1200" dirty="0" smtClean="0">
                <a:latin typeface="Corbel" pitchFamily="34" charset="0"/>
              </a:rPr>
              <a:t>Kolejne instrukcje od służb białoruskich, kolejne nagrania materiałów propagandowych. Eksponowane są dzieci, aby wzbudzić jeszcze większe emocje:</a:t>
            </a:r>
          </a:p>
          <a:p>
            <a:pPr algn="just"/>
            <a:endParaRPr lang="pl-PL" sz="1200" dirty="0" smtClean="0">
              <a:latin typeface="Corbel" pitchFamily="34" charset="0"/>
            </a:endParaRPr>
          </a:p>
          <a:p>
            <a:pPr marL="228600" lvl="0" indent="-228600" algn="just">
              <a:buFont typeface="Arial" pitchFamily="34" charset="0"/>
              <a:buChar char="•"/>
            </a:pPr>
            <a:r>
              <a:rPr lang="pl-PL" sz="1200" u="sng" dirty="0" smtClean="0">
                <a:latin typeface="Corbel" pitchFamily="34" charset="0"/>
                <a:hlinkClick r:id="rId3"/>
              </a:rPr>
              <a:t>https://twitter.com/Straz_Graniczna/status/1458834075662405636</a:t>
            </a:r>
            <a:endParaRPr lang="pl-PL" sz="1200" dirty="0" smtClean="0">
              <a:latin typeface="Corbel" pitchFamily="34" charset="0"/>
            </a:endParaRPr>
          </a:p>
          <a:p>
            <a:pPr marL="228600" lvl="0" indent="-228600" algn="just">
              <a:buFont typeface="Arial" pitchFamily="34" charset="0"/>
              <a:buChar char="•"/>
            </a:pPr>
            <a:r>
              <a:rPr lang="pl-PL" sz="1200" u="sng" dirty="0" smtClean="0">
                <a:latin typeface="Corbel" pitchFamily="34" charset="0"/>
                <a:hlinkClick r:id="rId4"/>
              </a:rPr>
              <a:t>https://twitter.com/Straz_Graniczna/status/1458834476310671361</a:t>
            </a:r>
            <a:r>
              <a:rPr lang="pl-PL" sz="1200" dirty="0" smtClean="0">
                <a:latin typeface="Corbel" pitchFamily="34" charset="0"/>
              </a:rPr>
              <a:t> </a:t>
            </a:r>
          </a:p>
          <a:p>
            <a:pPr marL="228600" lvl="0" indent="-228600" algn="just">
              <a:buFont typeface="Arial" pitchFamily="34" charset="0"/>
              <a:buChar char="•"/>
            </a:pPr>
            <a:r>
              <a:rPr lang="pl-PL" sz="1200" u="sng" dirty="0" smtClean="0">
                <a:latin typeface="Corbel" pitchFamily="34" charset="0"/>
                <a:hlinkClick r:id="rId5"/>
              </a:rPr>
              <a:t>https://twitter.com/Straz_Graniczna/status/1458834730347020293</a:t>
            </a:r>
            <a:r>
              <a:rPr lang="pl-PL" sz="1200" dirty="0" smtClean="0">
                <a:latin typeface="Corbel" pitchFamily="34" charset="0"/>
              </a:rPr>
              <a:t> </a:t>
            </a:r>
          </a:p>
          <a:p>
            <a:pPr lvl="0" algn="just"/>
            <a:endParaRPr lang="pl-PL" sz="1200" dirty="0" smtClean="0">
              <a:latin typeface="Corbel" pitchFamily="34" charset="0"/>
            </a:endParaRPr>
          </a:p>
          <a:p>
            <a:pPr algn="just"/>
            <a:r>
              <a:rPr lang="pl-PL" sz="1200" dirty="0" smtClean="0">
                <a:latin typeface="Corbel" pitchFamily="34" charset="0"/>
              </a:rPr>
              <a:t>Migranci skuszeni przez białoruskie służby wdmuchują dym papierosowy w oczy dziecka, by wywołać łzy:</a:t>
            </a:r>
          </a:p>
          <a:p>
            <a:pPr algn="just"/>
            <a:endParaRPr lang="pl-PL" sz="1200" dirty="0" smtClean="0">
              <a:latin typeface="Corbel" pitchFamily="34" charset="0"/>
            </a:endParaRPr>
          </a:p>
          <a:p>
            <a:pPr marL="228600" lvl="0" indent="-228600" algn="just">
              <a:buFont typeface="Arial" pitchFamily="34" charset="0"/>
              <a:buChar char="•"/>
            </a:pPr>
            <a:r>
              <a:rPr lang="pl-PL" sz="1200" u="sng" dirty="0" smtClean="0">
                <a:latin typeface="Corbel" pitchFamily="34" charset="0"/>
                <a:hlinkClick r:id="rId6"/>
              </a:rPr>
              <a:t>https://twitter.com/VoicesBelarus/status/1457705413898604545</a:t>
            </a:r>
            <a:endParaRPr lang="pl-PL" sz="1200" u="sng" dirty="0" smtClean="0">
              <a:latin typeface="Corbel" pitchFamily="34" charset="0"/>
            </a:endParaRPr>
          </a:p>
          <a:p>
            <a:pPr lvl="0" algn="just"/>
            <a:endParaRPr lang="pl-PL" sz="1200" dirty="0" smtClean="0">
              <a:latin typeface="Corbel" pitchFamily="34" charset="0"/>
            </a:endParaRPr>
          </a:p>
          <a:p>
            <a:pPr algn="just"/>
            <a:r>
              <a:rPr lang="pl-PL" sz="1200" dirty="0" smtClean="0">
                <a:latin typeface="Corbel" pitchFamily="34" charset="0"/>
              </a:rPr>
              <a:t>Jeśli jakieś dzieci znają choć słowo po angielsku są włączane w działania propagandowe. "Komunikaty w obcych językach to ogromna korzyść", "Dajcie dzieciom transparenty, piszcie hasła dot. kwestii humanitarnych":</a:t>
            </a:r>
          </a:p>
          <a:p>
            <a:endParaRPr lang="pl-PL" sz="1200" dirty="0" smtClean="0">
              <a:latin typeface="Corbel" pitchFamily="34" charset="0"/>
            </a:endParaRPr>
          </a:p>
          <a:p>
            <a:pPr marL="228600" lvl="0" indent="-228600">
              <a:buFont typeface="Arial" pitchFamily="34" charset="0"/>
              <a:buChar char="•"/>
            </a:pPr>
            <a:r>
              <a:rPr lang="pl-PL" sz="1200" u="sng" dirty="0" smtClean="0">
                <a:latin typeface="Corbel" pitchFamily="34" charset="0"/>
                <a:hlinkClick r:id="rId7"/>
              </a:rPr>
              <a:t>https://twitter.com/StZaryn/status/1458769057902178311</a:t>
            </a:r>
            <a:endParaRPr lang="pl-PL" sz="1200" dirty="0" smtClean="0">
              <a:latin typeface="Corbel" pitchFamily="34" charset="0"/>
            </a:endParaRPr>
          </a:p>
          <a:p>
            <a:pPr marL="228600" lvl="0" indent="-228600">
              <a:buFont typeface="Arial" pitchFamily="34" charset="0"/>
              <a:buChar char="•"/>
            </a:pPr>
            <a:r>
              <a:rPr lang="pl-PL" sz="1200" u="sng" dirty="0" smtClean="0">
                <a:latin typeface="Corbel" pitchFamily="34" charset="0"/>
                <a:hlinkClick r:id="rId8"/>
              </a:rPr>
              <a:t>https://twitter.com/StZaryn/status/1458774680064643077</a:t>
            </a:r>
            <a:r>
              <a:rPr lang="pl-PL" sz="1200" dirty="0" smtClean="0">
                <a:latin typeface="Corbel" pitchFamily="34" charset="0"/>
              </a:rPr>
              <a:t> </a:t>
            </a:r>
            <a:endParaRPr lang="pl-PL" sz="1200"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1600" b="1" dirty="0" smtClean="0"/>
              <a:t>Białorusko-rosyjski modus </a:t>
            </a:r>
            <a:r>
              <a:rPr lang="pl-PL" sz="1600" b="1" dirty="0" err="1" smtClean="0"/>
              <a:t>operandi</a:t>
            </a:r>
            <a:r>
              <a:rPr lang="pl-PL" sz="1600" b="1" dirty="0" smtClean="0"/>
              <a:t> manipulowania w międzynarodowej przestrzeni informacyjnej obrazem swojej agresji na Polskę</a:t>
            </a:r>
            <a:endParaRPr lang="pl-PL" sz="2000" b="1" dirty="0" smtClean="0"/>
          </a:p>
        </p:txBody>
      </p:sp>
      <p:pic>
        <p:nvPicPr>
          <p:cNvPr id="12" name="Picture 2"/>
          <p:cNvPicPr>
            <a:picLocks noChangeAspect="1" noChangeArrowheads="1"/>
          </p:cNvPicPr>
          <p:nvPr/>
        </p:nvPicPr>
        <p:blipFill>
          <a:blip r:embed="rId9">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10">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Obraz 12">
            <a:extLst>
              <a:ext uri="{FF2B5EF4-FFF2-40B4-BE49-F238E27FC236}">
                <a16:creationId xmlns:lc="http://schemas.openxmlformats.org/drawingml/2006/lockedCanvas"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6="http://schemas.microsoft.com/office/drawing/2014/main" xmlns:wne="http://schemas.microsoft.com/office/word/2006/wordml" xmlns:wp="http://schemas.openxmlformats.org/drawingml/2006/wordprocessingDrawing" xmlns:m="http://schemas.openxmlformats.org/officeDocument/2006/math" xmlns:ve="http://schemas.openxmlformats.org/markup-compatibility/2006" id="{4ADD57CF-72CD-B357-B704-B356C1BB71EE}"/>
              </a:ext>
            </a:extLst>
          </p:cNvPr>
          <p:cNvPicPr/>
          <p:nvPr/>
        </p:nvPicPr>
        <p:blipFill>
          <a:blip r:embed="rId11" cstate="print">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407426" y="1042614"/>
            <a:ext cx="2473794" cy="1925873"/>
          </a:xfrm>
          <a:prstGeom prst="rect">
            <a:avLst/>
          </a:prstGeom>
          <a:noFill/>
          <a:ln w="38100">
            <a:solidFill>
              <a:schemeClr val="accent1"/>
            </a:solidFill>
            <a:miter lim="800000"/>
            <a:headEnd/>
            <a:tailEnd/>
          </a:ln>
          <a:extLst>
            <a:ext uri="{909E8E84-426E-40DD-AFC4-6F175D3DCCD1}">
              <a14:hiddenFill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solidFill>
                  <a:srgbClr val="FFFFFF"/>
                </a:solidFill>
              </a14:hiddenFill>
            </a:ext>
          </a:extLst>
        </p:spPr>
      </p:pic>
      <p:pic>
        <p:nvPicPr>
          <p:cNvPr id="14" name="Obraz 13">
            <a:extLst>
              <a:ext uri="{FF2B5EF4-FFF2-40B4-BE49-F238E27FC236}">
                <a16:creationId xmlns:lc="http://schemas.openxmlformats.org/drawingml/2006/lockedCanvas"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6="http://schemas.microsoft.com/office/drawing/2014/main" xmlns:wne="http://schemas.microsoft.com/office/word/2006/wordml" xmlns:wp="http://schemas.openxmlformats.org/drawingml/2006/wordprocessingDrawing" xmlns:m="http://schemas.openxmlformats.org/officeDocument/2006/math" xmlns:ve="http://schemas.openxmlformats.org/markup-compatibility/2006" id="{BC3E5D98-258F-F81E-4840-24E0DA142BBC}"/>
              </a:ext>
            </a:extLst>
          </p:cNvPr>
          <p:cNvPicPr/>
          <p:nvPr/>
        </p:nvPicPr>
        <p:blipFill>
          <a:blip r:embed="rId12" cstate="print">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308036" y="3190572"/>
            <a:ext cx="2603968" cy="1606715"/>
          </a:xfrm>
          <a:prstGeom prst="rect">
            <a:avLst/>
          </a:prstGeom>
          <a:noFill/>
          <a:ln w="38100">
            <a:solidFill>
              <a:schemeClr val="accent1"/>
            </a:solidFill>
            <a:miter lim="800000"/>
            <a:headEnd/>
            <a:tailEnd/>
          </a:ln>
          <a:extLst>
            <a:ext uri="{909E8E84-426E-40DD-AFC4-6F175D3DCCD1}">
              <a14:hiddenFill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41245" y="1090766"/>
            <a:ext cx="5622164" cy="3785652"/>
          </a:xfrm>
          <a:prstGeom prst="rect">
            <a:avLst/>
          </a:prstGeom>
          <a:noFill/>
        </p:spPr>
        <p:txBody>
          <a:bodyPr wrap="square" rtlCol="0">
            <a:spAutoFit/>
          </a:bodyPr>
          <a:lstStyle/>
          <a:p>
            <a:pPr algn="just"/>
            <a:r>
              <a:rPr lang="pl-PL" sz="1200" b="1" dirty="0" smtClean="0">
                <a:latin typeface="Corbel" pitchFamily="34" charset="0"/>
              </a:rPr>
              <a:t>Ze strony białoruskiej następują próby poddawania polskich funkcjonariuszy presji psychologicznej: </a:t>
            </a:r>
          </a:p>
          <a:p>
            <a:pPr algn="just"/>
            <a:endParaRPr lang="pl-PL" sz="1200" dirty="0" smtClean="0">
              <a:latin typeface="Corbel" pitchFamily="34" charset="0"/>
            </a:endParaRPr>
          </a:p>
          <a:p>
            <a:pPr marL="228600" indent="-228600" algn="just">
              <a:buFont typeface="Arial" pitchFamily="34" charset="0"/>
              <a:buChar char="•"/>
            </a:pPr>
            <a:r>
              <a:rPr lang="pl-PL" sz="1200" dirty="0" smtClean="0">
                <a:latin typeface="Corbel" pitchFamily="34" charset="0"/>
              </a:rPr>
              <a:t>oddawanie pustych strzałów, </a:t>
            </a:r>
          </a:p>
          <a:p>
            <a:pPr marL="228600" indent="-228600" algn="just">
              <a:buFont typeface="Arial" pitchFamily="34" charset="0"/>
              <a:buChar char="•"/>
            </a:pPr>
            <a:r>
              <a:rPr lang="pl-PL" sz="1200" dirty="0" smtClean="0">
                <a:latin typeface="Corbel" pitchFamily="34" charset="0"/>
              </a:rPr>
              <a:t>rzucanie przedmiotów w stronę Straży Granicznej, </a:t>
            </a:r>
          </a:p>
          <a:p>
            <a:pPr marL="228600" indent="-228600" algn="just">
              <a:buFont typeface="Arial" pitchFamily="34" charset="0"/>
              <a:buChar char="•"/>
            </a:pPr>
            <a:r>
              <a:rPr lang="pl-PL" sz="1200" dirty="0" smtClean="0">
                <a:latin typeface="Corbel" pitchFamily="34" charset="0"/>
              </a:rPr>
              <a:t>przemieszczanie się z bronią snajperską „pograniczników” białoruskich,</a:t>
            </a:r>
          </a:p>
          <a:p>
            <a:pPr marL="228600" indent="-228600" algn="just">
              <a:buFont typeface="Arial" pitchFamily="34" charset="0"/>
              <a:buChar char="•"/>
            </a:pPr>
            <a:r>
              <a:rPr lang="pl-PL" sz="1200" dirty="0" smtClean="0">
                <a:latin typeface="Corbel" pitchFamily="34" charset="0"/>
              </a:rPr>
              <a:t>grożenie, że na oczach polskich służb będą krzywdzić/gwałcić kobiety i/lub dzieci. </a:t>
            </a:r>
          </a:p>
          <a:p>
            <a:pPr algn="just"/>
            <a:endParaRPr lang="pl-PL" sz="1200" dirty="0" smtClean="0">
              <a:latin typeface="Corbel" pitchFamily="34" charset="0"/>
            </a:endParaRPr>
          </a:p>
          <a:p>
            <a:pPr algn="just"/>
            <a:r>
              <a:rPr lang="pl-PL" sz="1200" b="1" dirty="0" smtClean="0">
                <a:latin typeface="Corbel" pitchFamily="34" charset="0"/>
              </a:rPr>
              <a:t>To działania obliczone na wywołanie presji, w tym sprowokowanie polskich funkcjonariuszy do przekroczenia granicy lub wdanie się w fizyczną konfrontacje.</a:t>
            </a:r>
          </a:p>
          <a:p>
            <a:pPr algn="just"/>
            <a:endParaRPr lang="pl-PL" sz="1200" dirty="0" smtClean="0">
              <a:latin typeface="Corbel" pitchFamily="34" charset="0"/>
            </a:endParaRPr>
          </a:p>
          <a:p>
            <a:pPr algn="just"/>
            <a:r>
              <a:rPr lang="pl-PL" sz="1200" dirty="0" smtClean="0">
                <a:latin typeface="Corbel" pitchFamily="34" charset="0"/>
              </a:rPr>
              <a:t>Dzięki tak prowadzonej operacji, służby przeciwnika zdobywają jak największą ilość informacji o sposobach reagowania w obcym kraju. Brzmi to ogólnikowo ale linia granicy składa się z określonego terytorium, różnie ukształtowanego i dozorowanego - oprócz środków elektronicznych, są na miejscu zespoły Straży Granicznej czy Wojska Polskiego. </a:t>
            </a:r>
            <a:r>
              <a:rPr lang="pl-PL" sz="1200" b="1" dirty="0" smtClean="0">
                <a:latin typeface="Corbel" pitchFamily="34" charset="0"/>
              </a:rPr>
              <a:t>Każdy patrol, aktywność rozpoznania, czas i decyzja reakcji mogą być stymulowane przez Białoruś naporem imigrantów, a odpowiedź Polaków - poddawana wyczerpującym analizom. </a:t>
            </a:r>
            <a:r>
              <a:rPr lang="pl-PL" sz="1200" dirty="0" smtClean="0">
                <a:latin typeface="Corbel" pitchFamily="34" charset="0"/>
              </a:rPr>
              <a:t>Tego typu zagrożenie nie ma tylko wymiaru społecznego, bowiem w tle często zachodzą procesy planowania i rozpoznania, często o wymiarze brutalnym.</a:t>
            </a:r>
            <a:endParaRPr lang="pl-PL" sz="1200"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1600" b="1" dirty="0" smtClean="0"/>
              <a:t>Białorusko-rosyjski modus </a:t>
            </a:r>
            <a:r>
              <a:rPr lang="pl-PL" sz="1600" b="1" dirty="0" err="1" smtClean="0"/>
              <a:t>operandi</a:t>
            </a:r>
            <a:r>
              <a:rPr lang="pl-PL" sz="1600" b="1" dirty="0" smtClean="0"/>
              <a:t> manipulowania w międzynarodowej przestrzeni informacyjnej obrazem swojej agresji na Polskę</a:t>
            </a:r>
            <a:endParaRPr lang="pl-PL" sz="2000" b="1" dirty="0" smtClean="0"/>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6146" name="Picture 2" descr="Na Białorusi jest kilka tysięcy wagnerowców (fot. Adam Berry/Getty Images)"/>
          <p:cNvPicPr>
            <a:picLocks noChangeAspect="1" noChangeArrowheads="1"/>
          </p:cNvPicPr>
          <p:nvPr/>
        </p:nvPicPr>
        <p:blipFill>
          <a:blip r:embed="rId5"/>
          <a:srcRect/>
          <a:stretch>
            <a:fillRect/>
          </a:stretch>
        </p:blipFill>
        <p:spPr bwMode="auto">
          <a:xfrm>
            <a:off x="7082181" y="3600241"/>
            <a:ext cx="1916044" cy="1077775"/>
          </a:xfrm>
          <a:prstGeom prst="rect">
            <a:avLst/>
          </a:prstGeom>
          <a:noFill/>
        </p:spPr>
      </p:pic>
      <p:pic>
        <p:nvPicPr>
          <p:cNvPr id="6148" name="Picture 4" descr="Rusłan Szoszyn: Na Białorusi manewry przy granicy z Polską ..."/>
          <p:cNvPicPr>
            <a:picLocks noChangeAspect="1" noChangeArrowheads="1"/>
          </p:cNvPicPr>
          <p:nvPr/>
        </p:nvPicPr>
        <p:blipFill>
          <a:blip r:embed="rId6"/>
          <a:srcRect/>
          <a:stretch>
            <a:fillRect/>
          </a:stretch>
        </p:blipFill>
        <p:spPr bwMode="auto">
          <a:xfrm flipH="1">
            <a:off x="7136296" y="2410064"/>
            <a:ext cx="1835425" cy="1095137"/>
          </a:xfrm>
          <a:prstGeom prst="rect">
            <a:avLst/>
          </a:prstGeom>
          <a:noFill/>
        </p:spPr>
      </p:pic>
      <p:pic>
        <p:nvPicPr>
          <p:cNvPr id="6150" name="Picture 6" descr="Kryzys na granicy. Dr Szewko: Po to właśnie się ten cyrk robi"/>
          <p:cNvPicPr>
            <a:picLocks noChangeAspect="1" noChangeArrowheads="1"/>
          </p:cNvPicPr>
          <p:nvPr/>
        </p:nvPicPr>
        <p:blipFill>
          <a:blip r:embed="rId7"/>
          <a:srcRect/>
          <a:stretch>
            <a:fillRect/>
          </a:stretch>
        </p:blipFill>
        <p:spPr bwMode="auto">
          <a:xfrm>
            <a:off x="7087873" y="1166190"/>
            <a:ext cx="1863832" cy="105099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41246" y="987287"/>
            <a:ext cx="5343867" cy="3970318"/>
          </a:xfrm>
          <a:prstGeom prst="rect">
            <a:avLst/>
          </a:prstGeom>
          <a:noFill/>
        </p:spPr>
        <p:txBody>
          <a:bodyPr wrap="square" rtlCol="0">
            <a:spAutoFit/>
          </a:bodyPr>
          <a:lstStyle/>
          <a:p>
            <a:pPr algn="just"/>
            <a:r>
              <a:rPr lang="pl-PL" sz="1200" b="1" dirty="0" smtClean="0">
                <a:latin typeface="Corbel" pitchFamily="34" charset="0"/>
              </a:rPr>
              <a:t>Od samego początku białoruskiej operacji w sieci pojawiła się także fala filmików zachęcająca ludność arabskojęzyczną do przyjeżdżania do Unii Europejskiej. </a:t>
            </a:r>
          </a:p>
          <a:p>
            <a:pPr algn="just"/>
            <a:endParaRPr lang="pl-PL" sz="1200" b="1" dirty="0" smtClean="0">
              <a:latin typeface="Corbel" pitchFamily="34" charset="0"/>
            </a:endParaRPr>
          </a:p>
          <a:p>
            <a:pPr algn="just"/>
            <a:r>
              <a:rPr lang="pl-PL" sz="1200" dirty="0" smtClean="0">
                <a:latin typeface="Corbel" pitchFamily="34" charset="0"/>
              </a:rPr>
              <a:t>Nagrania sugerowały i dalej sugerują, że nielegalne przekraczanie kolejnych granic jest łatwe i przyjemne. Widać na nich uśmiechniętych mężczyzn, którzy słuchając muzyki przemierzają kolejne zielone lasy.</a:t>
            </a:r>
            <a:r>
              <a:rPr lang="pl-PL" sz="1200" b="1" dirty="0" smtClean="0">
                <a:latin typeface="Corbel" pitchFamily="34" charset="0"/>
              </a:rPr>
              <a:t> </a:t>
            </a:r>
          </a:p>
          <a:p>
            <a:pPr algn="just"/>
            <a:endParaRPr lang="pl-PL" sz="1200" b="1" dirty="0" smtClean="0">
              <a:latin typeface="Corbel" pitchFamily="34" charset="0"/>
            </a:endParaRPr>
          </a:p>
          <a:p>
            <a:pPr algn="just"/>
            <a:r>
              <a:rPr lang="pl-PL" sz="1200" b="1" dirty="0" smtClean="0">
                <a:latin typeface="Corbel" pitchFamily="34" charset="0"/>
              </a:rPr>
              <a:t>Rozpowszechniane filmy z imigrantami realizują dwa cele. Po pierwsze są pewną formą reklamy i wabienia kolejnych cudzoziemców. </a:t>
            </a:r>
            <a:r>
              <a:rPr lang="pl-PL" sz="1200" dirty="0" smtClean="0">
                <a:latin typeface="Corbel" pitchFamily="34" charset="0"/>
              </a:rPr>
              <a:t>Zachęceni takimi treściami wchodzą oni w cały cykl „turystyczny”. Zaczyna się on od dyslokacji, a potem mamy osadzenie w białoruskim hotelu, transport na granicę, aż wreszcie zmuszanie przez białoruskich pograniczników pod presją fizyczną do wchodzenia na teren Rzeczpospolitej.</a:t>
            </a:r>
            <a:r>
              <a:rPr lang="pl-PL" sz="1200" b="1" dirty="0" smtClean="0">
                <a:latin typeface="Corbel" pitchFamily="34" charset="0"/>
              </a:rPr>
              <a:t> </a:t>
            </a:r>
          </a:p>
          <a:p>
            <a:pPr algn="just"/>
            <a:endParaRPr lang="pl-PL" sz="1200" b="1" dirty="0" smtClean="0">
              <a:latin typeface="Corbel" pitchFamily="34" charset="0"/>
            </a:endParaRPr>
          </a:p>
          <a:p>
            <a:pPr algn="just"/>
            <a:r>
              <a:rPr lang="pl-PL" sz="1200" b="1" dirty="0" smtClean="0">
                <a:latin typeface="Corbel" pitchFamily="34" charset="0"/>
              </a:rPr>
              <a:t>Drugim celem kolportowania tego typu nagrań jest odwracanie uwagi od tego, że to reżim Aleksandra Łukaszenki stoi za całym procederem. Uwaga opinii publicznej skupia się chwilowo na firmach, organizacjach czy grupach, które zajmują się zachęcaniem do migracji i pomocą w przekraczaniu granicy. Oczywiście, że taki biznes komercyjny ma miejsce, ale nie dzieje się on przecież bez wsparcia, zgody i nadzoru białoruskich służb. </a:t>
            </a:r>
            <a:endParaRPr lang="pl-PL" sz="1200"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1600" b="1" dirty="0" smtClean="0"/>
              <a:t>Białorusko-rosyjski modus </a:t>
            </a:r>
            <a:r>
              <a:rPr lang="pl-PL" sz="1600" b="1" dirty="0" err="1" smtClean="0"/>
              <a:t>operandi</a:t>
            </a:r>
            <a:r>
              <a:rPr lang="pl-PL" sz="1600" b="1" dirty="0" smtClean="0"/>
              <a:t> manipulowania w międzynarodowej przestrzeni informacyjnej obrazem swojej agresji na Polskę</a:t>
            </a:r>
            <a:endParaRPr lang="pl-PL" sz="2000" b="1" dirty="0" smtClean="0"/>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4097" name="Picture 1"/>
          <p:cNvPicPr>
            <a:picLocks noChangeAspect="1" noChangeArrowheads="1"/>
          </p:cNvPicPr>
          <p:nvPr/>
        </p:nvPicPr>
        <p:blipFill>
          <a:blip r:embed="rId5"/>
          <a:srcRect/>
          <a:stretch>
            <a:fillRect/>
          </a:stretch>
        </p:blipFill>
        <p:spPr bwMode="auto">
          <a:xfrm>
            <a:off x="6797264" y="3008243"/>
            <a:ext cx="2216907" cy="1983548"/>
          </a:xfrm>
          <a:prstGeom prst="rect">
            <a:avLst/>
          </a:prstGeom>
          <a:noFill/>
          <a:ln w="9525">
            <a:noFill/>
            <a:miter lim="800000"/>
            <a:headEnd/>
            <a:tailEnd/>
          </a:ln>
          <a:effectLst/>
        </p:spPr>
      </p:pic>
      <p:pic>
        <p:nvPicPr>
          <p:cNvPr id="4098" name="Picture 2"/>
          <p:cNvPicPr>
            <a:picLocks noChangeAspect="1" noChangeArrowheads="1"/>
          </p:cNvPicPr>
          <p:nvPr/>
        </p:nvPicPr>
        <p:blipFill>
          <a:blip r:embed="rId6"/>
          <a:srcRect/>
          <a:stretch>
            <a:fillRect/>
          </a:stretch>
        </p:blipFill>
        <p:spPr bwMode="auto">
          <a:xfrm>
            <a:off x="6834220" y="968720"/>
            <a:ext cx="2009536" cy="1873871"/>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050"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77618" y="1172817"/>
            <a:ext cx="7467600" cy="3754874"/>
          </a:xfrm>
          <a:prstGeom prst="rect">
            <a:avLst/>
          </a:prstGeom>
          <a:noFill/>
        </p:spPr>
        <p:txBody>
          <a:bodyPr wrap="square" rtlCol="0">
            <a:spAutoFit/>
          </a:bodyPr>
          <a:lstStyle/>
          <a:p>
            <a:pPr marL="342900" indent="-342900" algn="just">
              <a:buFont typeface="Wingdings" pitchFamily="2" charset="2"/>
              <a:buChar char="ü"/>
            </a:pPr>
            <a:r>
              <a:rPr lang="pl-PL" b="1" dirty="0" err="1" smtClean="0"/>
              <a:t>Szaffaf</a:t>
            </a:r>
            <a:r>
              <a:rPr lang="pl-PL" b="1" dirty="0" smtClean="0"/>
              <a:t>/</a:t>
            </a:r>
            <a:r>
              <a:rPr lang="pl-PL" b="1" dirty="0" err="1" smtClean="0"/>
              <a:t>szaffafiat</a:t>
            </a:r>
            <a:r>
              <a:rPr lang="pl-PL" dirty="0" smtClean="0"/>
              <a:t> (transparentność) – </a:t>
            </a:r>
            <a:r>
              <a:rPr lang="pl-PL" b="1" dirty="0" smtClean="0"/>
              <a:t>Projekt edukacyjny</a:t>
            </a:r>
            <a:r>
              <a:rPr lang="pl-PL" dirty="0" smtClean="0"/>
              <a:t>, który ma na celu budowanie odporności na operacje propagandowe obcych państw prowadzone w regionie Iraku i Kurdystanu.</a:t>
            </a:r>
          </a:p>
          <a:p>
            <a:pPr marL="342900" indent="-342900" algn="just">
              <a:buFont typeface="Wingdings" pitchFamily="2" charset="2"/>
              <a:buChar char="ü"/>
            </a:pPr>
            <a:endParaRPr lang="pl-PL" b="1" dirty="0" smtClean="0">
              <a:latin typeface="Corbel" pitchFamily="34" charset="0"/>
            </a:endParaRPr>
          </a:p>
          <a:p>
            <a:pPr algn="ctr"/>
            <a:r>
              <a:rPr lang="pl-PL" b="1" dirty="0" smtClean="0"/>
              <a:t>NASZA MISJA</a:t>
            </a:r>
          </a:p>
          <a:p>
            <a:pPr algn="ctr"/>
            <a:r>
              <a:rPr lang="ar-AE" dirty="0" smtClean="0"/>
              <a:t>الشفافية | شەفافیەت</a:t>
            </a:r>
            <a:endParaRPr lang="pl-PL" dirty="0" smtClean="0"/>
          </a:p>
          <a:p>
            <a:pPr algn="just"/>
            <a:endParaRPr lang="pl-PL" dirty="0" smtClean="0"/>
          </a:p>
          <a:p>
            <a:pPr algn="just"/>
            <a:endParaRPr lang="ar-AE" dirty="0" smtClean="0"/>
          </a:p>
          <a:p>
            <a:pPr marL="342900" indent="-342900" algn="just">
              <a:buFont typeface="Wingdings" pitchFamily="2" charset="2"/>
              <a:buChar char="ü"/>
            </a:pPr>
            <a:r>
              <a:rPr lang="pl-PL" dirty="0" smtClean="0"/>
              <a:t>Jednym z zadań projektu </a:t>
            </a:r>
            <a:r>
              <a:rPr lang="pl-PL" dirty="0" err="1" smtClean="0"/>
              <a:t>Szaffaf</a:t>
            </a:r>
            <a:r>
              <a:rPr lang="pl-PL" dirty="0" smtClean="0"/>
              <a:t> jest przybliżenie odbiorcom rzeczywistych intencji i działań aktywnych Federacji Rosyjskiej oraz Republiki Białoruskiej podejmowanych w obszarze Globalnego Południa, ze szczególnym uwzględnieniem Iraku, w tym regionu Kurdystan.</a:t>
            </a:r>
          </a:p>
          <a:p>
            <a:pPr marL="342900" indent="-342900" algn="just">
              <a:buFont typeface="Wingdings" pitchFamily="2" charset="2"/>
              <a:buChar char="ü"/>
            </a:pPr>
            <a:endParaRPr lang="pl-PL" dirty="0" smtClean="0"/>
          </a:p>
          <a:p>
            <a:pPr marL="342900" indent="-342900" algn="just">
              <a:buFont typeface="Wingdings" pitchFamily="2" charset="2"/>
              <a:buChar char="ü"/>
            </a:pPr>
            <a:r>
              <a:rPr lang="pl-PL" b="1" dirty="0" smtClean="0"/>
              <a:t>WWW:           </a:t>
            </a:r>
            <a:r>
              <a:rPr lang="pl-PL" dirty="0" smtClean="0"/>
              <a:t>https://shafafiyat.com/</a:t>
            </a:r>
          </a:p>
          <a:p>
            <a:pPr marL="342900" indent="-342900" algn="just">
              <a:buFont typeface="Wingdings" pitchFamily="2" charset="2"/>
              <a:buChar char="ü"/>
            </a:pPr>
            <a:r>
              <a:rPr lang="pl-PL" b="1" dirty="0" smtClean="0"/>
              <a:t>TELEGRAM: </a:t>
            </a:r>
            <a:r>
              <a:rPr lang="pl-PL" dirty="0" smtClean="0"/>
              <a:t>https://t.me/shafafiyat_int </a:t>
            </a:r>
          </a:p>
          <a:p>
            <a:pPr marL="342900" indent="-342900" algn="just">
              <a:buFont typeface="Wingdings" pitchFamily="2" charset="2"/>
              <a:buChar char="ü"/>
            </a:pPr>
            <a:r>
              <a:rPr lang="pl-PL" b="1" dirty="0" smtClean="0"/>
              <a:t>FB:                 </a:t>
            </a:r>
            <a:r>
              <a:rPr lang="pl-PL" dirty="0" smtClean="0"/>
              <a:t>https://www.facebook.com/shafafiyat/</a:t>
            </a:r>
          </a:p>
          <a:p>
            <a:pPr marL="342900" indent="-342900" algn="just">
              <a:buFont typeface="Wingdings" pitchFamily="2" charset="2"/>
              <a:buChar char="ü"/>
            </a:pPr>
            <a:r>
              <a:rPr lang="pl-PL" b="1" dirty="0" smtClean="0"/>
              <a:t>X:                   </a:t>
            </a:r>
            <a:r>
              <a:rPr lang="pl-PL" dirty="0" smtClean="0"/>
              <a:t>https://twitter.com/ProjectShaffaf</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err="1" smtClean="0">
                <a:solidFill>
                  <a:schemeClr val="dk1"/>
                </a:solidFill>
              </a:rPr>
              <a:t>Proje</a:t>
            </a:r>
            <a:r>
              <a:rPr lang="pl-PL" sz="2800" b="1" dirty="0" smtClean="0">
                <a:solidFill>
                  <a:schemeClr val="dk1"/>
                </a:solidFill>
              </a:rPr>
              <a:t>k</a:t>
            </a:r>
            <a:r>
              <a:rPr lang="en-US" sz="2800" b="1" dirty="0" smtClean="0">
                <a:solidFill>
                  <a:schemeClr val="dk1"/>
                </a:solidFill>
              </a:rPr>
              <a:t>t </a:t>
            </a:r>
            <a:r>
              <a:rPr lang="pl-PL" sz="2800" b="1" dirty="0" err="1" smtClean="0">
                <a:solidFill>
                  <a:schemeClr val="dk1"/>
                </a:solidFill>
              </a:rPr>
              <a:t>Shafafiyat</a:t>
            </a:r>
            <a:endParaRPr lang="en-US" sz="2800" dirty="0"/>
          </a:p>
        </p:txBody>
      </p:sp>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050"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77618" y="1172817"/>
            <a:ext cx="7467600" cy="1754326"/>
          </a:xfrm>
          <a:prstGeom prst="rect">
            <a:avLst/>
          </a:prstGeom>
          <a:noFill/>
        </p:spPr>
        <p:txBody>
          <a:bodyPr wrap="square" rtlCol="0">
            <a:spAutoFit/>
          </a:bodyPr>
          <a:lstStyle/>
          <a:p>
            <a:pPr algn="ctr"/>
            <a:r>
              <a:rPr lang="pl-PL" sz="1600" b="1" dirty="0" smtClean="0"/>
              <a:t>Zadanie publiczne finansowane przez Ministerstwo Spraw Zagranicznych RP w konkursie „Dyplomacja Publiczna 2023”. </a:t>
            </a:r>
          </a:p>
          <a:p>
            <a:pPr algn="ctr"/>
            <a:r>
              <a:rPr lang="pl-PL" sz="1600" b="1" dirty="0" smtClean="0"/>
              <a:t/>
            </a:r>
            <a:br>
              <a:rPr lang="pl-PL" sz="1600" b="1" dirty="0" smtClean="0"/>
            </a:br>
            <a:r>
              <a:rPr lang="pl-PL" sz="1600" b="1" dirty="0" smtClean="0"/>
              <a:t>Publikacja wyraża wyłącznie poglądy autora i nie może być utożsamiana z oficjalnym stanowiskiem Ministerstwa Spraw Zagranicznych RP.</a:t>
            </a:r>
          </a:p>
          <a:p>
            <a:r>
              <a:rPr lang="pl-PL" dirty="0" smtClean="0"/>
              <a:t/>
            </a:r>
            <a:br>
              <a:rPr lang="pl-PL" dirty="0" smtClean="0"/>
            </a:br>
            <a:endParaRPr lang="pl-PL" dirty="0" smtClean="0"/>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err="1" smtClean="0">
                <a:solidFill>
                  <a:schemeClr val="dk1"/>
                </a:solidFill>
              </a:rPr>
              <a:t>Proje</a:t>
            </a:r>
            <a:r>
              <a:rPr lang="pl-PL" sz="2800" b="1" dirty="0" smtClean="0">
                <a:solidFill>
                  <a:schemeClr val="dk1"/>
                </a:solidFill>
              </a:rPr>
              <a:t>k</a:t>
            </a:r>
            <a:r>
              <a:rPr lang="en-US" sz="2800" b="1" dirty="0" smtClean="0">
                <a:solidFill>
                  <a:schemeClr val="dk1"/>
                </a:solidFill>
              </a:rPr>
              <a:t>t </a:t>
            </a:r>
            <a:r>
              <a:rPr lang="pl-PL" sz="2800" b="1" dirty="0" err="1" smtClean="0">
                <a:solidFill>
                  <a:schemeClr val="dk1"/>
                </a:solidFill>
              </a:rPr>
              <a:t>Shafafiyat</a:t>
            </a:r>
            <a:endParaRPr lang="en-US" sz="2800" dirty="0"/>
          </a:p>
        </p:txBody>
      </p:sp>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2" name="Picture 2" descr="https://lh7-us.googleusercontent.com/oJadBojbpndo7m6IZ11I2InOxEdMvAKQHExU8b57V8lfprSNPLX3Y6aejywjDccPuo0XerHLipmWrxAlMTSxoFQTv04RWaqFm4q-YEhFik_oALYjAzTC13wAaQh2fdg8d201l13IyMgkwXyckXhDtpY"/>
          <p:cNvPicPr>
            <a:picLocks noChangeAspect="1" noChangeArrowheads="1"/>
          </p:cNvPicPr>
          <p:nvPr/>
        </p:nvPicPr>
        <p:blipFill>
          <a:blip r:embed="rId5"/>
          <a:srcRect/>
          <a:stretch>
            <a:fillRect/>
          </a:stretch>
        </p:blipFill>
        <p:spPr bwMode="auto">
          <a:xfrm>
            <a:off x="2521087" y="2825680"/>
            <a:ext cx="5410200" cy="181927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TotalTime>
  <Words>1334</Words>
  <Application>Microsoft Office PowerPoint</Application>
  <PresentationFormat>Pokaz na ekranie (16:9)</PresentationFormat>
  <Paragraphs>201</Paragraphs>
  <Slides>19</Slides>
  <Notes>19</Notes>
  <HiddenSlides>0</HiddenSlides>
  <MMClips>0</MMClips>
  <ScaleCrop>false</ScaleCrop>
  <HeadingPairs>
    <vt:vector size="4" baseType="variant">
      <vt:variant>
        <vt:lpstr>Motyw</vt:lpstr>
      </vt:variant>
      <vt:variant>
        <vt:i4>1</vt:i4>
      </vt:variant>
      <vt:variant>
        <vt:lpstr>Tytuły slajdów</vt:lpstr>
      </vt:variant>
      <vt:variant>
        <vt:i4>19</vt:i4>
      </vt:variant>
    </vt:vector>
  </HeadingPairs>
  <TitlesOfParts>
    <vt:vector size="20" baseType="lpstr">
      <vt:lpstr>Simple Light</vt:lpstr>
      <vt:lpstr>Slajd 1</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cp:lastModifiedBy>LENOVO</cp:lastModifiedBy>
  <cp:revision>51</cp:revision>
  <dcterms:modified xsi:type="dcterms:W3CDTF">2023-12-21T16:54:21Z</dcterms:modified>
</cp:coreProperties>
</file>