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1"/>
  </p:notesMasterIdLst>
  <p:sldIdLst>
    <p:sldId id="256" r:id="rId2"/>
    <p:sldId id="337" r:id="rId3"/>
    <p:sldId id="335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7" r:id="rId13"/>
    <p:sldId id="356" r:id="rId14"/>
    <p:sldId id="358" r:id="rId15"/>
    <p:sldId id="359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2" r:id="rId28"/>
    <p:sldId id="373" r:id="rId29"/>
    <p:sldId id="374" r:id="rId30"/>
    <p:sldId id="375" r:id="rId31"/>
    <p:sldId id="376" r:id="rId32"/>
    <p:sldId id="377" r:id="rId33"/>
    <p:sldId id="378" r:id="rId34"/>
    <p:sldId id="379" r:id="rId35"/>
    <p:sldId id="380" r:id="rId36"/>
    <p:sldId id="381" r:id="rId37"/>
    <p:sldId id="382" r:id="rId38"/>
    <p:sldId id="347" r:id="rId39"/>
    <p:sldId id="383" r:id="rId4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AB85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960" autoAdjust="0"/>
  </p:normalViewPr>
  <p:slideViewPr>
    <p:cSldViewPr snapToGrid="0">
      <p:cViewPr varScale="1">
        <p:scale>
          <a:sx n="137" d="100"/>
          <a:sy n="137" d="100"/>
        </p:scale>
        <p:origin x="-78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741817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591320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523635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88608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15503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978595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89797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481038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431610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523942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0897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352519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144218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3427411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4184761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6932415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10601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170898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257001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3885934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6716837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2014779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254432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4777885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0426015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6057600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523490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6283521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1857540" y="1790394"/>
            <a:ext cx="6303600" cy="1077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Rosyjska wojna napastnicza przeciwko Ukrainie </a:t>
            </a:r>
            <a:endParaRPr lang="pl-PL" sz="24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3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461123" y="1157029"/>
            <a:ext cx="748409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Przyczyna rosyjskiej wojny napastniczej w Ukrainie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Rosja a integralność terytorialna Ukrainy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Zagrożone bezpieczeństwo Rosji?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Rosja jako imperium kolonialne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Ukraińcy a niepodległość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Od wojny hybrydowej do inwazji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Rosyjskie kłamstwa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Rosyjskie zbrodnie wojenne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Rosyjskie próby przypisania własnych działań innym 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Podbój i rusyfikacja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Polacy i Ukraińcy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Pokój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Wojna w Ukrainie a rosyjskie techniki manipulowania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Zachodnia pomoc dla Ukrainy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„Zasługi” Putina dla Rosji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dirty="0"/>
              <a:t>Rosyjska wizja świata: „pycha kroczy przed upadkiem”</a:t>
            </a:r>
          </a:p>
        </p:txBody>
      </p:sp>
      <p:sp>
        <p:nvSpPr>
          <p:cNvPr id="11" name="Google Shape;85;p15"/>
          <p:cNvSpPr txBox="1"/>
          <p:nvPr/>
        </p:nvSpPr>
        <p:spPr>
          <a:xfrm>
            <a:off x="1435475" y="89600"/>
            <a:ext cx="7516200" cy="755400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pl-PL" sz="2800" b="1" dirty="0"/>
              <a:t>Spis treści</a:t>
            </a:r>
            <a:endParaRPr lang="en-US" sz="2800" b="1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435475" y="1150401"/>
            <a:ext cx="75161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Putin</a:t>
            </a:r>
            <a:r>
              <a:rPr lang="pl-PL" sz="18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R</a:t>
            </a:r>
            <a:r>
              <a:rPr lang="pl-P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ozpad ZSRR to była narodowa katastrofa, która rozdarła i rozerwała żywcem naszą narodową jedność …</a:t>
            </a: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pl-PL" sz="1800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l-PL" sz="1800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Równie dobrze </a:t>
            </a:r>
            <a:r>
              <a:rPr lang="pl-PL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Brytyjczycy mogliby to napisać o rozpadzie swojego Imperium!</a:t>
            </a:r>
            <a:endParaRPr lang="pl-PL" sz="1800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89600"/>
            <a:ext cx="7516200" cy="826712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pl-PL" sz="2800" b="1" dirty="0"/>
              <a:t>Przyczyna rosyjskiej wojny napastniczej w Ukrainie</a:t>
            </a:r>
            <a:endParaRPr lang="en-US" sz="2800" b="1" dirty="0"/>
          </a:p>
        </p:txBody>
      </p:sp>
      <p:pic>
        <p:nvPicPr>
          <p:cNvPr id="1026" name="Picture 2" descr="Vladimir Putin">
            <a:extLst>
              <a:ext uri="{FF2B5EF4-FFF2-40B4-BE49-F238E27FC236}">
                <a16:creationId xmlns="" xmlns:a16="http://schemas.microsoft.com/office/drawing/2014/main" id="{5B93F895-9D21-8DE1-F5B2-D4E2028BB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960" y="1872131"/>
            <a:ext cx="4317207" cy="24304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411937" y="1785541"/>
            <a:ext cx="7516199" cy="1572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Imperialno-kolonialny charakter Rosji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Próba odbudowy Imperium w granicach z XIX w.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Brak poszanowania dla suwerenności innych państw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Fałszywa narracja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89600"/>
            <a:ext cx="7516200" cy="826712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pl-PL" sz="2800" b="1" dirty="0"/>
              <a:t>Przyczyna rosyjskiej wojny napastniczej w Ukrainie</a:t>
            </a:r>
            <a:endParaRPr lang="en-US" sz="2800" b="1" dirty="0"/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207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935352" y="848970"/>
            <a:ext cx="2337891" cy="555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pole tekstowe 9"/>
          <p:cNvSpPr txBox="1"/>
          <p:nvPr/>
        </p:nvSpPr>
        <p:spPr>
          <a:xfrm>
            <a:off x="1305340" y="1071165"/>
            <a:ext cx="7516199" cy="4057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Gdy ZSRR rozpadł się w 1991 r. Rosja nie zgłosiła żadnych pretensji terytorialnych wobec Ukrainy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1994 r. Rosja udzieliła gwarancji integralności terytorialnej Ukrainie w zamian za dobrowolne oddanie jej potencjału nuklearnego, który był w posiadaniu Ukrainy.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89600"/>
            <a:ext cx="7516200" cy="826712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Rosja a integralność terytorialna Ukrainy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The Budapest Memorandum: the Truth Behind the Myths — Maidan of Foreign  Affairs">
            <a:extLst>
              <a:ext uri="{FF2B5EF4-FFF2-40B4-BE49-F238E27FC236}">
                <a16:creationId xmlns="" xmlns:a16="http://schemas.microsoft.com/office/drawing/2014/main" id="{7A46FE97-9525-B6AD-615E-D7B528AF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077" y="1792189"/>
            <a:ext cx="4051235" cy="21268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9773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305340" y="1097672"/>
            <a:ext cx="7516199" cy="4057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2014 r. nie było żadnego separatyzmu we wschodnich obwodach Ukrainy, a Krym uzyskał status autonomicznej republiki w ramach zaakceptowanego w 1991 r. kompromisu.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Separatyzm w Ukrainie został sztucznie wywołany jako element rosyjskiej polityki imperialnej.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89600"/>
            <a:ext cx="7516200" cy="826712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Rosja a integralność terytorialna Ukrainy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Map of Ukraine">
            <a:extLst>
              <a:ext uri="{FF2B5EF4-FFF2-40B4-BE49-F238E27FC236}">
                <a16:creationId xmlns="" xmlns:a16="http://schemas.microsoft.com/office/drawing/2014/main" id="{73621E5E-1F95-0B53-5BF0-3B5E16851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618" y="2130521"/>
            <a:ext cx="4044519" cy="20629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5318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305340" y="997592"/>
            <a:ext cx="7516199" cy="3863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Ukraińcy chcieli demokracji i wolności oraz integracji z Unią Europejską. Nie było żadnych perspektyw członkostwa Ukrainy w NATO.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l-PL" sz="1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Rosja postanowiła ukarać Ukrainę!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89600"/>
            <a:ext cx="7516200" cy="826712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Skąd wziął się separatyzm?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Map of Ukraine">
            <a:extLst>
              <a:ext uri="{FF2B5EF4-FFF2-40B4-BE49-F238E27FC236}">
                <a16:creationId xmlns="" xmlns:a16="http://schemas.microsoft.com/office/drawing/2014/main" id="{73621E5E-1F95-0B53-5BF0-3B5E16851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295" y="2686329"/>
            <a:ext cx="1502942" cy="766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What is at stake at the EU summit – not only for Ukraine – EURACTIV.com">
            <a:extLst>
              <a:ext uri="{FF2B5EF4-FFF2-40B4-BE49-F238E27FC236}">
                <a16:creationId xmlns="" xmlns:a16="http://schemas.microsoft.com/office/drawing/2014/main" id="{7A1E5046-4373-FB9A-D162-C9E35A0A0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189" y="1636983"/>
            <a:ext cx="4478858" cy="27992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473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435475" y="997593"/>
            <a:ext cx="7386064" cy="7248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Między grudniem 2013 a lutym 2014 siły ukraińskiego dyktatora Wiktora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Janukowycza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wymordowały 110 osób protestujących w centrum Kijowa. Ukraińcy przepędzili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Janukowycza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który uciekł do Rosji.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Rosja postanowiła się zemścić i zajęła Krym oraz zorganizowała separatystyczną rebelię na wschodzie Ukrainy!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l-PL" sz="1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89600"/>
            <a:ext cx="7516200" cy="826712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„Niebiańska sotnia”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Dziś Ukraina obchodzi Dzień Bohaterów Niebiańskiej Sotni">
            <a:extLst>
              <a:ext uri="{FF2B5EF4-FFF2-40B4-BE49-F238E27FC236}">
                <a16:creationId xmlns="" xmlns:a16="http://schemas.microsoft.com/office/drawing/2014/main" id="{AAB85155-82C5-E992-857F-65F5077C6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769" y="1940300"/>
            <a:ext cx="4100643" cy="2343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9552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235472"/>
            <a:ext cx="7516199" cy="357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Ani Ukraina ani żadne inne państwa nie dały Rosji żadnego powodu by miała się ona obawiać o swoje bezpieczeństwo.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zakończenia II Wojny Światowej w 1945 r. Rosji nikt nie napadał, choć ona robiła to wielokrotnie.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Zdominowany przez Rosję ZSRR okupował m.in. Polskę w latach 1945-1993, najechał na Węgry w 1956 r. i na Czechosłowację w 1968 r., nie mówiąc już o inwazji na Afganistan oraz wielu innych imperialno-kolonialnych agresjach. 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89600"/>
            <a:ext cx="7516200" cy="826712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Zagrożone bezpieczeństwo Rosji? 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5536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The Conquest of Ukraine and the History of Russian Imperialism - New  Politics">
            <a:extLst>
              <a:ext uri="{FF2B5EF4-FFF2-40B4-BE49-F238E27FC236}">
                <a16:creationId xmlns="" xmlns:a16="http://schemas.microsoft.com/office/drawing/2014/main" id="{F72F4990-5CCB-D95F-9A3B-BECF28A79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893" y="0"/>
            <a:ext cx="7034213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45271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235472"/>
            <a:ext cx="7516199" cy="3681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przez całą swoją historię podbijała i ciemiężyła inne narody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Europa Środkowa, w tym Polska i Ukraina, była przez długi czas okupowana przez Rosję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Mimo wielu doznanych krzywd, państwa, które wyzwoliły się spod jarzma Rosji chciały mieć z nią dobre, partnerskie relacje ale Rosja nie była tym zainteresowana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Nierosyjskie tereny Rosji takie jak Buriacja, Czeczenia, Tatarstan, Kałmucja to rosyjskie kolonie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89600"/>
            <a:ext cx="7516200" cy="826712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Rosja jako imperium kolonialne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028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/war - Russian soldier drag Chechen POWs to death during the first Chechen war.">
            <a:extLst>
              <a:ext uri="{FF2B5EF4-FFF2-40B4-BE49-F238E27FC236}">
                <a16:creationId xmlns="" xmlns:a16="http://schemas.microsoft.com/office/drawing/2014/main" id="{BC023CC1-DC95-210E-ECE2-FDB474C69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12362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470991"/>
            <a:ext cx="7516199" cy="2952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4246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Podbój Krymu w XVIII w.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4246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Podbój Kaukazu w XIX w.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4246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Wojna w Czeczenii w XX w.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4246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Napad na Gruzję w XXI w.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4246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Prześladowanie muzułmanów w Rosji - w Moskwie są raptem 4 legalne meczety na 2,5 mln muzułmanów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1"/>
            <a:ext cx="7516200" cy="111442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Rosja jako imperium kolonialne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(walki z muzułmanami)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4860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Iran opposes US intervention in Iraq, says Ayatollah Ali Khamenei | Iraq |  The Guardian">
            <a:extLst>
              <a:ext uri="{FF2B5EF4-FFF2-40B4-BE49-F238E27FC236}">
                <a16:creationId xmlns="" xmlns:a16="http://schemas.microsoft.com/office/drawing/2014/main" id="{69360BDB-F4DC-6451-713F-5E4684CA3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" y="-1"/>
            <a:ext cx="4257678" cy="25546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Saddam Hussein - Death, Policies &amp; Family">
            <a:extLst>
              <a:ext uri="{FF2B5EF4-FFF2-40B4-BE49-F238E27FC236}">
                <a16:creationId xmlns="" xmlns:a16="http://schemas.microsoft.com/office/drawing/2014/main" id="{0A50C56E-B1CA-1A71-6969-1FFF15956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475" y="0"/>
            <a:ext cx="4052888" cy="4052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Zamiast na COP28 Putin jedzie rozmawiać z Arabią Saudyjską i Zjednoczonymi  Emiratami Arabskimi. &quot;Tam go nie aresztują&quot;">
            <a:extLst>
              <a:ext uri="{FF2B5EF4-FFF2-40B4-BE49-F238E27FC236}">
                <a16:creationId xmlns="" xmlns:a16="http://schemas.microsoft.com/office/drawing/2014/main" id="{721D0FE7-A5E3-9013-4ED5-1F308E47F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811" y="2121692"/>
            <a:ext cx="4593431" cy="30622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9268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470991"/>
            <a:ext cx="7516199" cy="2332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4246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ma długą tradycję wspierania krwawych dyktatorów.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4246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Saddama Husajna wspierała do końca, a dziś korzysta z irańskich dronów przeciwko Ukraińcom.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44246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Putin porównał swoją inwazję na Ukrainę do amerykańskiej inwazji na Irak, przyznając tym samym, że jest ona nielegalna.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1"/>
            <a:ext cx="7516200" cy="111442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Rosja jako imperium kolonialne </a:t>
            </a: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8267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470991"/>
            <a:ext cx="7516199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444246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przeprowadzonym wówczas referendum za niepodległością opowiedziało się 90 % głosujących, przy frekwencji 84 %. W okupowanych obecnie przez Rosję obwodach Ukrainy za niepodległością opowiedziało się 84 % w obwodzie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ługańskim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77 % w obwodzie donieckim, 90 % w obwodzie chersońskim oraz 54 % na Krymie.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35475" y="1"/>
            <a:ext cx="7516200" cy="111442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4442460" algn="l"/>
              </a:tabLs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Ukraińcy a niepodległość 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819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Ukraine_LeftAffixedMaps_3">
            <a:extLst>
              <a:ext uri="{FF2B5EF4-FFF2-40B4-BE49-F238E27FC236}">
                <a16:creationId xmlns="" xmlns:a16="http://schemas.microsoft.com/office/drawing/2014/main" id="{71790263-A39D-E11D-51ED-EF340A3E4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0"/>
            <a:ext cx="6707187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6302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470991"/>
            <a:ext cx="7516199" cy="3159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napadła na Ukrainę już w 2014 r. i od tego czasu toczy się wojna.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lutego 2022 r. Rosja dokonała inwazji na Ukrainę na pełną skalę.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Ukraina nie ma żadnych pretensji terytorialnych do terytorium Rosji i nie chce zmieniać władzy w Rosji oraz ingerować w jej wewnętrzne sprawy.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Tymczasem Rosja uzurpuje sobie takie prawo względem Ukrainy.</a:t>
            </a:r>
            <a:endParaRPr lang="pl-PL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Jakim prawem?</a:t>
            </a:r>
            <a:endParaRPr lang="pl-PL" sz="2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28547" y="110836"/>
            <a:ext cx="7516200" cy="1285461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Od wojny hybrydowej do inwazji - 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- podstawowe fakty</a:t>
            </a:r>
            <a:endParaRPr lang="pl-PL" sz="28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3854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470991"/>
            <a:ext cx="7516199" cy="3265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Inwazji od początku towarzyszą rosyjskie kłamstwa propagandowe: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twierdzi, że się broni ale jej nikt nie napadł.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twierdzi, że walczy nie z Ukraińcami, lecz z „reżimem” ale ten „reżim” został wybrany przez Ukraińców w demokratycznych wyborach i cieszy się jego poparciem.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twierdzi, że Ukraina nigdy nie istniała ale ta istniała zanim jeszcze powstała Rosja.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28547" y="131619"/>
            <a:ext cx="7516200" cy="103584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Rosyjskie kłamstwa</a:t>
            </a:r>
            <a:endParaRPr lang="pl-PL" sz="28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9098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ot. arch.">
            <a:extLst>
              <a:ext uri="{FF2B5EF4-FFF2-40B4-BE49-F238E27FC236}">
                <a16:creationId xmlns="" xmlns:a16="http://schemas.microsoft.com/office/drawing/2014/main" id="{0D19CBF5-C5D8-FE09-9D01-CA154ACD0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6296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282606"/>
            <a:ext cx="7516199" cy="357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cynicznie wykorzystuje negatywne doświadczenia historyczne Bliskiego Wschodu i stara się żerować na resentymentach, skierowanych przeciwko dawnym europejskim potęgom kolonialnym i USA.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Będąc zaborczym imperium stara się prezentować siebie jako siła antyimperialna.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891540" algn="l"/>
              </a:tabLs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twierdzi, ze Ukraińcy to „bracia”, podobnie kiedyś mówiła o Polakach. Żadne mocarstwo nie może jednak rozkazać innemu narodowi by je kochał i uznawał za przyjaciela czy brata, grożąc w przeciwnym razie mordami.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21620" y="138547"/>
            <a:ext cx="7516200" cy="103584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Rosyjskie kłamstwa</a:t>
            </a:r>
            <a:endParaRPr lang="pl-PL" sz="28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1420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282606"/>
            <a:ext cx="7516199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marcu 2022 r. Rosja dokonała masakr ludności cywilnej w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Irpieniu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Hostomelu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Buczy.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Zabito 400 osób w oparciu o wcześniej przygotowane listy proskrypcyjne.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Było to ludobójstwo! Zbrodni było jednak więcej!</a:t>
            </a:r>
            <a:endParaRPr lang="pl-PL" sz="24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28548" y="145474"/>
            <a:ext cx="7516200" cy="103584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Rosyjskie </a:t>
            </a:r>
            <a:r>
              <a:rPr lang="pl-PL" sz="2800" b="1" kern="1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zbrodnie wojenne</a:t>
            </a:r>
            <a:endParaRPr lang="pl-PL" sz="28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4801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="" xmlns:a16="http://schemas.microsoft.com/office/drawing/2014/main" id="{780B48C6-6801-21F1-29AC-87587889D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788" y="-9637"/>
            <a:ext cx="8524677" cy="5278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Outrage at Russian 'war crimes' swells, fresh attacks slam Ukraine –  EURACTIV.com">
            <a:extLst>
              <a:ext uri="{FF2B5EF4-FFF2-40B4-BE49-F238E27FC236}">
                <a16:creationId xmlns="" xmlns:a16="http://schemas.microsoft.com/office/drawing/2014/main" id="{B73E8EC5-5F11-D1C0-19EF-49721957C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700" y="22737"/>
            <a:ext cx="5107782" cy="52684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Państwo Islamskie – Wikipedia, wolna encyklopedia">
            <a:extLst>
              <a:ext uri="{FF2B5EF4-FFF2-40B4-BE49-F238E27FC236}">
                <a16:creationId xmlns="" xmlns:a16="http://schemas.microsoft.com/office/drawing/2014/main" id="{3D30D894-C4C2-D20C-BC30-3BB8CEF95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277" y="240276"/>
            <a:ext cx="1810646" cy="13562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PMC Wagner Group | Logopedia | Fandom">
            <a:extLst>
              <a:ext uri="{FF2B5EF4-FFF2-40B4-BE49-F238E27FC236}">
                <a16:creationId xmlns="" xmlns:a16="http://schemas.microsoft.com/office/drawing/2014/main" id="{E869C38E-55A0-3D30-F24F-814561CAB2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" name="AutoShape 18" descr="PMC Wagner Group | Logopedia | Fandom">
            <a:extLst>
              <a:ext uri="{FF2B5EF4-FFF2-40B4-BE49-F238E27FC236}">
                <a16:creationId xmlns="" xmlns:a16="http://schemas.microsoft.com/office/drawing/2014/main" id="{BCBE8B5F-33BA-751E-7CFC-5C0419062D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944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1284" name="Picture 20" descr="PMC Wagner Group 2014">
            <a:extLst>
              <a:ext uri="{FF2B5EF4-FFF2-40B4-BE49-F238E27FC236}">
                <a16:creationId xmlns="" xmlns:a16="http://schemas.microsoft.com/office/drawing/2014/main" id="{097F31E2-8276-46C6-651B-C55565A06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164198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="" xmlns:a16="http://schemas.microsoft.com/office/drawing/2014/main" id="{868AFEEB-15AB-AA32-2FD8-C4F6037BAF01}"/>
              </a:ext>
            </a:extLst>
          </p:cNvPr>
          <p:cNvSpPr txBox="1"/>
          <p:nvPr/>
        </p:nvSpPr>
        <p:spPr>
          <a:xfrm>
            <a:off x="272845" y="471948"/>
            <a:ext cx="14382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err="1">
                <a:solidFill>
                  <a:schemeClr val="bg1"/>
                </a:solidFill>
              </a:rPr>
              <a:t>Sinjar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</a:p>
          <a:p>
            <a:r>
              <a:rPr lang="pl-PL" sz="3200" b="1" dirty="0">
                <a:solidFill>
                  <a:schemeClr val="bg1"/>
                </a:solidFill>
              </a:rPr>
              <a:t>2014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="" xmlns:a16="http://schemas.microsoft.com/office/drawing/2014/main" id="{BBE3C07E-44B7-A5AD-AF53-74F2E91DEF41}"/>
              </a:ext>
            </a:extLst>
          </p:cNvPr>
          <p:cNvSpPr txBox="1"/>
          <p:nvPr/>
        </p:nvSpPr>
        <p:spPr>
          <a:xfrm>
            <a:off x="7103343" y="759542"/>
            <a:ext cx="1810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</a:rPr>
              <a:t>Bucza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635326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747550"/>
            <a:ext cx="7516199" cy="2871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Najbardziej okrutnych zbrodni dokonują rosyjscy najemnicy tzw. „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wagnerowcy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”, których okrucieństwo niewiele ustępuje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Daesh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Dokonywali oni m.in. publicznych egzekucji poprze zmiażdżenie głowy młotem.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Daesh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chciało wysadzić tamę w Mosulu, a Rosjanie częściowo wysadzili tamę w Nowej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Kachowce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Podobieństw jest więcej!</a:t>
            </a:r>
            <a:endParaRPr lang="pl-PL" sz="24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42402" y="138547"/>
            <a:ext cx="7516200" cy="1465200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Rosyjskie </a:t>
            </a:r>
            <a:r>
              <a:rPr lang="pl-PL" sz="2800" b="1" kern="1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zbrodnie wojenne – 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- Grupa Wagnera: rosyjski </a:t>
            </a:r>
            <a:r>
              <a:rPr lang="pl-PL" sz="2800" b="1" kern="100" dirty="0" err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Daesh</a:t>
            </a:r>
            <a:endParaRPr lang="pl-PL" sz="28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7090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747550"/>
            <a:ext cx="7516199" cy="2332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Podobnie jak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Daesh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 Iraku Rosjanie uprowadzali z Ukrainy dzieci by zmieniać ich tożsamość.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 los spotkał aż 700 tys. ukraińskich dzieci.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 tę zbrodnię rosyjski dyktator Władimir Putin i jego pomocnica Maria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Lwowa-Biełowa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są ścigani przez Międzynarodowy Trybunał Karny.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28548" y="96983"/>
            <a:ext cx="7516200" cy="1465200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Rosyjskie </a:t>
            </a:r>
            <a:r>
              <a:rPr lang="pl-PL" sz="2800" b="1" kern="1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zbrodnie wojenne – 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891540" algn="l"/>
              </a:tabLst>
            </a:pPr>
            <a:r>
              <a:rPr lang="pl-PL" sz="2800" b="1" kern="1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- porywanie dzieci</a:t>
            </a:r>
            <a:endParaRPr lang="pl-PL" sz="28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9853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442402" y="1219265"/>
            <a:ext cx="7386064" cy="424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Ataki na cywilów nasiliły się gdy Rosja zrozumiała, że nie zajmie Kijowa, a siły ukraińskie wyparły agresora z Chersonia.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l-P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zrobiła więc to co potrafi najlepiej – mordować bezbronnych cywilów!</a:t>
            </a:r>
            <a:endParaRPr lang="pl-PL" sz="1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l-PL" sz="1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49330" y="120177"/>
            <a:ext cx="7516200" cy="1096788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Rosyjskie zbrodnie wojenne –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zemsta za porażki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Ukrainians return to Borodyanka after Russian withdrawal and find their  town in ruins | WITF">
            <a:extLst>
              <a:ext uri="{FF2B5EF4-FFF2-40B4-BE49-F238E27FC236}">
                <a16:creationId xmlns="" xmlns:a16="http://schemas.microsoft.com/office/drawing/2014/main" id="{210582E5-5BE7-44CA-EFD9-7773680FC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230" y="2155075"/>
            <a:ext cx="3701383" cy="24315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9368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747550"/>
            <a:ext cx="7516199" cy="3265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Fałszywe oskarżenia Polski o chęć zajęcia zachodniej Ukrainy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Cyniczne sugerowanie, że Rosja zwalcza „banderowców” na Ukrainie (Bandera zwalczał Polaków)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Polska (w przeciwieństwie do Rosji) swoje relacje z sąsiadami opiera na pokojowych metodach, a nie na brutalnej przemocy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Rosyjskie próby skłócenia Polaków i Ukraińców nie ustają ale są nieskuteczne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73555" y="145308"/>
            <a:ext cx="7516200" cy="1465200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Rosyjskie próby przypisania własnych działań innym </a:t>
            </a:r>
            <a:endParaRPr lang="pl-PL" sz="2800" b="1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9908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344528"/>
            <a:ext cx="7516199" cy="274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Ukraina znalazła się w granicach Rosji w wyniku imperialnego podboju w XVII i XVIII w., tak samo jak nieco później Polska.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Intensywna rusyfikacja i prowadzona w XIX w. polityka wynaradawiania odniosły skutek, choć ograniczony.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Dziś rosyjskojęzyczni Ukraińcy tak samo cierpią z powodu rosyjskiej agresji jak ci, którzy mówią po ukraińsku. 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94336" y="131455"/>
            <a:ext cx="7516200" cy="948000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Podbój i rusyfikacja</a:t>
            </a:r>
            <a:endParaRPr lang="pl-PL" sz="2800" b="1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9909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359700" y="984568"/>
            <a:ext cx="7386064" cy="424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początku wojny ponad 15 mln Ukraińców przekroczyło polską granicę, w większości kobiety i dzieci. Co prawda większość wróciła na Ukrainę ale wciąż kilka milionów uchodźców z Ukrainy przebywa w różnych państwach Europy. </a:t>
            </a: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6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6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1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l-PL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l-PL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Najwięcej, ok. 2 mln, na koniec wojny oczekuje w Polsce.</a:t>
            </a: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401264" y="152400"/>
            <a:ext cx="7516200" cy="735453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Polacy i Ukraińcy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0" descr="Uchodźcy z Ukrainy na granicy z Polską">
            <a:extLst>
              <a:ext uri="{FF2B5EF4-FFF2-40B4-BE49-F238E27FC236}">
                <a16:creationId xmlns="" xmlns:a16="http://schemas.microsoft.com/office/drawing/2014/main" id="{BFB0BA57-40FA-2FBE-432D-AEC265F79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075" y="2195945"/>
            <a:ext cx="3575868" cy="2471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5227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344528"/>
            <a:ext cx="7516199" cy="274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wyniku rosyjskiej agresji zginęło już ok. 200-250 tys. osób, a setki tysięcy jest rannych.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Blokada portów ukraińskich wywołała problemy z żywnością w wielu krajach.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Dla Rosji słowo pokój oznacza bezwarunkową kapitulację Ukrainy, która miałaby poddać się imperialnej i kolonialnej żarłoczności Rosji.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87409" y="145308"/>
            <a:ext cx="7516200" cy="948000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„Pokój” według Rosji</a:t>
            </a:r>
            <a:endParaRPr lang="pl-PL" sz="2800" b="1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437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344528"/>
            <a:ext cx="7516199" cy="340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Wycofanie się Rosji do granic z 2014 r.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Zobowiązanie się przez nią do respektowania suwerenności i integralności terytorialnej swoich sąsiadów.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nie są wygórowane żądania!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Nikt nie domaga się wszak rozbioru rosyjskiego imperium kolonialnego choć byłoby to równie sprawiedliwe jak demontaż brytyjskiego czy francuskiego imperium kolonialnego.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87409" y="173018"/>
            <a:ext cx="7516200" cy="948000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kern="1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Warunki pokoju</a:t>
            </a:r>
            <a:endParaRPr lang="pl-PL" sz="2800" b="1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990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1344528"/>
            <a:ext cx="7516199" cy="2644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Próba zastąpienia faktów o rosyjskiej napaści na Ukrainę fałszywym wrażeniem prowadzenia na Ukrainie wojny zastępczej, defensywnej wobec „prowokacyjnej polityki” Zachodu i NATO.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Promowanie obrazu Ukrainy jako państwa serwilistycznego wobec Zachodu), podejmującego działania „na zlecenie” UE czy NATO przeciwko Rosji.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73554" y="131453"/>
            <a:ext cx="7516200" cy="1182685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Wojna w Ukrainie a rosyjskie techniki manipulowania</a:t>
            </a:r>
            <a:endParaRPr lang="pl-PL" sz="28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65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301872" y="1656255"/>
            <a:ext cx="7516199" cy="222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 względu na historię Bliskiego Wschodu głównym propagandowym wysiłkiem Rosji w tym regionie jest przekaz mający na celu zatrzeć ukraińską walkę z rosyjskim imperializmem.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Przypisywanie krytykom polityki Federacji Rosyjskiej rusofobii, by podważyć wiarygodność doskonale udokumentowanych zarzutów.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80482" y="131453"/>
            <a:ext cx="7516200" cy="1182685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Wojna w Ukrainie a rosyjskie techniki manipulowania</a:t>
            </a:r>
            <a:endParaRPr lang="pl-PL" sz="28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1681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896964"/>
            <a:ext cx="7516199" cy="4096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Ukraińcy mają Zachodnie wsparcie ale było bardzo niejednorodne a czasami, zwłaszcza na początku, wręcz symboliczne.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Podobnie było w przypadku zagranicznej pomocy gdy w Iraku toczyła się wojna z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Daesh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 czyniło to jednak z tamtej wojny konfliktu islamu, jakoby reprezentowanego przez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Daesh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z „niewiernymi” z Zachodu lub irańskimi „apostatami”. 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18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Daesh</a:t>
            </a:r>
            <a:r>
              <a:rPr lang="pl-PL" sz="1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nie miał nic wspólnego z obroną islamu, tak jak Rosja nie ma nic wspólnego z wolnością i antyimperializmem. </a:t>
            </a:r>
            <a:endParaRPr lang="pl-PL" sz="1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87409" y="110672"/>
            <a:ext cx="7516200" cy="87769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kern="1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Zachodnia pomoc dla Ukrainy</a:t>
            </a:r>
            <a:endParaRPr lang="pl-PL" sz="28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8941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315726" y="1167128"/>
            <a:ext cx="7516199" cy="3595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Scalił społeczeństwo ukraińskie i Zachód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Rozszerzył NATO o Finlandię i pacyfistyczną Szwecję.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Zutylizował rosyjskie wojska lądowe i rakietowe.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Wysłał na wieczne wakacje 600-700 tys. Rosjan (uciekli przed przymusowym poborem).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Uzależnił się od Chin, Iranu i Korei Północnej. 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wiele innych sukcesów!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87409" y="117600"/>
            <a:ext cx="7516200" cy="87769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dirty="0">
                <a:effectLst/>
                <a:latin typeface="+mj-lt"/>
                <a:ea typeface="Calibri" panose="020F0502020204030204" pitchFamily="34" charset="0"/>
              </a:rPr>
              <a:t>„Zasługi” Putina dla Rosji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8124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896964"/>
            <a:ext cx="7516199" cy="316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Rosja zawsze dążyła do koncertu mocarstw, czyli do podziału świata na strefy wpływów pomiędzy kilku najsilniejszych graczy jakby reszta świata nie istniała.</a:t>
            </a:r>
            <a:endParaRPr lang="pl-PL" sz="1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Ukraina obecnie mierzy się z takim samym wyzwaniem i imperialnym okrucieństwem z jakim nie tak dawno jeszcze musiała poradzić sobie Polska oraz Irak.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73554" y="166090"/>
            <a:ext cx="7516200" cy="87769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Rosyjska wizja świata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4728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288017" y="896964"/>
            <a:ext cx="7516199" cy="2741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l-PL" sz="1800" i="1" kern="100" dirty="0">
              <a:solidFill>
                <a:srgbClr val="FF0000"/>
              </a:solidFill>
              <a:effectLst/>
              <a:latin typeface="Amasis MT Pro Black" panose="02040A04050005020304" pitchFamily="18" charset="-18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tx1"/>
                </a:solidFill>
                <a:effectLst/>
                <a:latin typeface="Amasis MT Pro Black" panose="02040A04050005020304" pitchFamily="18" charset="-18"/>
                <a:ea typeface="Calibri" panose="020F0502020204030204" pitchFamily="34" charset="0"/>
                <a:cs typeface="Calibri" panose="020F0502020204030204" pitchFamily="34" charset="0"/>
              </a:rPr>
              <a:t>Rosja wiedziona szowinizmem i pychą wybiła sobie zęby, połamała ręce i ledwo jest w stanie się utrzymać na nogach w starciu z krajem, który uważała za upadły.</a:t>
            </a:r>
            <a:r>
              <a:rPr lang="pl-PL" sz="1800" kern="100" dirty="0">
                <a:solidFill>
                  <a:schemeClr val="tx1"/>
                </a:solidFill>
                <a:latin typeface="Amasis MT Pro Black" panose="02040A04050005020304" pitchFamily="18" charset="-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tx1"/>
                </a:solidFill>
                <a:effectLst/>
                <a:latin typeface="Amasis MT Pro Black" panose="02040A04050005020304" pitchFamily="18" charset="-18"/>
                <a:ea typeface="Calibri" panose="020F0502020204030204" pitchFamily="34" charset="0"/>
                <a:cs typeface="Calibri" panose="020F0502020204030204" pitchFamily="34" charset="0"/>
              </a:rPr>
              <a:t>Historia po raz kolejny pokazuje nam, że po pierwsze pycha kroczy przed upadkiem.</a:t>
            </a:r>
            <a:endParaRPr lang="pl-PL" sz="1800" kern="100" dirty="0">
              <a:solidFill>
                <a:schemeClr val="tx1"/>
              </a:solidFill>
              <a:effectLst/>
              <a:latin typeface="Amasis MT Pro Black" panose="02040A04050005020304" pitchFamily="18" charset="-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14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85;p15"/>
          <p:cNvSpPr txBox="1"/>
          <p:nvPr/>
        </p:nvSpPr>
        <p:spPr>
          <a:xfrm>
            <a:off x="1387409" y="131454"/>
            <a:ext cx="7516200" cy="877694"/>
          </a:xfrm>
          <a:prstGeom prst="rect">
            <a:avLst/>
          </a:prstGeom>
          <a:noFill/>
          <a:ln w="762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b="1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„Pycha kroczy przed upadkiem”</a:t>
            </a:r>
            <a:endParaRPr lang="pl-PL" sz="28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34120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477618" y="1172817"/>
            <a:ext cx="74676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pl-PL" b="1" dirty="0" err="1"/>
              <a:t>Szaffaf</a:t>
            </a:r>
            <a:r>
              <a:rPr lang="pl-PL" b="1" dirty="0"/>
              <a:t>/</a:t>
            </a:r>
            <a:r>
              <a:rPr lang="pl-PL" b="1" dirty="0" err="1"/>
              <a:t>szaffafiat</a:t>
            </a:r>
            <a:r>
              <a:rPr lang="pl-PL" dirty="0"/>
              <a:t> (transparentność) – </a:t>
            </a:r>
            <a:r>
              <a:rPr lang="pl-PL" b="1" dirty="0"/>
              <a:t>Projekt edukacyjny</a:t>
            </a:r>
            <a:r>
              <a:rPr lang="pl-PL" dirty="0"/>
              <a:t>, który ma na celu budowanie odporności na operacje propagandowe obcych państw prowadzone w regionie Iraku i Kurdystanu.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pl-PL" b="1" dirty="0">
              <a:latin typeface="Corbel" pitchFamily="34" charset="0"/>
            </a:endParaRPr>
          </a:p>
          <a:p>
            <a:pPr algn="ctr"/>
            <a:r>
              <a:rPr lang="pl-PL" b="1" dirty="0"/>
              <a:t>NASZA MISJA</a:t>
            </a:r>
          </a:p>
          <a:p>
            <a:pPr algn="ctr"/>
            <a:r>
              <a:rPr lang="ar-AE" dirty="0"/>
              <a:t>الشفافية | شەفافیەت</a:t>
            </a:r>
            <a:endParaRPr lang="pl-PL" dirty="0"/>
          </a:p>
          <a:p>
            <a:pPr algn="just"/>
            <a:endParaRPr lang="pl-PL" dirty="0"/>
          </a:p>
          <a:p>
            <a:pPr algn="just"/>
            <a:endParaRPr lang="ar-AE" dirty="0"/>
          </a:p>
          <a:p>
            <a:pPr marL="342900" indent="-342900" algn="just">
              <a:buFont typeface="Wingdings" pitchFamily="2" charset="2"/>
              <a:buChar char="ü"/>
            </a:pPr>
            <a:r>
              <a:rPr lang="pl-PL" dirty="0"/>
              <a:t>Jednym z zadań projektu </a:t>
            </a:r>
            <a:r>
              <a:rPr lang="pl-PL" dirty="0" err="1"/>
              <a:t>Szaffaf</a:t>
            </a:r>
            <a:r>
              <a:rPr lang="pl-PL" dirty="0"/>
              <a:t> jest przybliżenie odbiorcom rzeczywistych intencji i działań aktywnych Federacji Rosyjskiej oraz Republiki Białoruskiej podejmowanych w obszarze Globalnego Południa, ze szczególnym uwzględnieniem Iraku, w tym regionu Kurdystan.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pl-PL" dirty="0"/>
          </a:p>
          <a:p>
            <a:pPr marL="342900" indent="-342900" algn="just">
              <a:buFont typeface="Wingdings" pitchFamily="2" charset="2"/>
              <a:buChar char="ü"/>
            </a:pPr>
            <a:r>
              <a:rPr lang="pl-PL" b="1" dirty="0"/>
              <a:t>WWW:           </a:t>
            </a:r>
            <a:r>
              <a:rPr lang="pl-PL" dirty="0"/>
              <a:t>https://shafafiyat.com/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pl-PL" b="1" dirty="0"/>
              <a:t>TELEGRAM: </a:t>
            </a:r>
            <a:r>
              <a:rPr lang="pl-PL" dirty="0"/>
              <a:t>https://t.me/shafafiyat_int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pl-PL" b="1" dirty="0"/>
              <a:t>FB:                 </a:t>
            </a:r>
            <a:r>
              <a:rPr lang="pl-PL" dirty="0"/>
              <a:t>https://www.facebook.com/shafafiyat/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pl-PL" b="1" dirty="0"/>
              <a:t>X:                   </a:t>
            </a:r>
            <a:r>
              <a:rPr lang="pl-PL" dirty="0"/>
              <a:t>https://twitter.com/ProjectShaffaf</a:t>
            </a:r>
          </a:p>
        </p:txBody>
      </p:sp>
      <p:sp>
        <p:nvSpPr>
          <p:cNvPr id="11" name="Google Shape;85;p15"/>
          <p:cNvSpPr txBox="1"/>
          <p:nvPr/>
        </p:nvSpPr>
        <p:spPr>
          <a:xfrm>
            <a:off x="1435475" y="89600"/>
            <a:ext cx="7516200" cy="755400"/>
          </a:xfrm>
          <a:prstGeom prst="rect">
            <a:avLst/>
          </a:prstGeom>
          <a:noFill/>
          <a:ln w="7620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2800" b="1" dirty="0" err="1">
                <a:solidFill>
                  <a:schemeClr val="dk1"/>
                </a:solidFill>
              </a:rPr>
              <a:t>Proje</a:t>
            </a:r>
            <a:r>
              <a:rPr lang="pl-PL" sz="2800" b="1" dirty="0">
                <a:solidFill>
                  <a:schemeClr val="dk1"/>
                </a:solidFill>
              </a:rPr>
              <a:t>k</a:t>
            </a:r>
            <a:r>
              <a:rPr lang="en-US" sz="2800" b="1" dirty="0">
                <a:solidFill>
                  <a:schemeClr val="dk1"/>
                </a:solidFill>
              </a:rPr>
              <a:t>t </a:t>
            </a:r>
            <a:r>
              <a:rPr lang="pl-PL" sz="2800" b="1" dirty="0" err="1">
                <a:solidFill>
                  <a:schemeClr val="dk1"/>
                </a:solidFill>
              </a:rPr>
              <a:t>Shafafiyat</a:t>
            </a:r>
            <a:endParaRPr lang="en-US" sz="2800" dirty="0"/>
          </a:p>
        </p:txBody>
      </p:sp>
      <p:pic>
        <p:nvPicPr>
          <p:cNvPr id="8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>
                <a:solidFill>
                  <a:schemeClr val="tx1"/>
                </a:solidFill>
              </a:rPr>
              <a:t> Project </a:t>
            </a:r>
            <a:r>
              <a:rPr lang="pl-PL" sz="800" b="1" dirty="0" err="1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lum contrast="-1000"/>
          </a:blip>
          <a:srcRect/>
          <a:stretch>
            <a:fillRect/>
          </a:stretch>
        </p:blipFill>
        <p:spPr bwMode="auto">
          <a:xfrm>
            <a:off x="99392" y="0"/>
            <a:ext cx="110655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57" name="Google Shape;57;p13"/>
          <p:cNvSpPr txBox="1"/>
          <p:nvPr/>
        </p:nvSpPr>
        <p:spPr>
          <a:xfrm>
            <a:off x="2762525" y="282350"/>
            <a:ext cx="4189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pole tekstowe 9"/>
          <p:cNvSpPr txBox="1"/>
          <p:nvPr/>
        </p:nvSpPr>
        <p:spPr>
          <a:xfrm>
            <a:off x="1477618" y="1172817"/>
            <a:ext cx="746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/>
              <a:t>Zadanie publiczne finansowane przez Ministerstwo Spraw Zagranicznych RP w konkursie „Dyplomacja Publiczna 2023”. </a:t>
            </a:r>
          </a:p>
          <a:p>
            <a:pPr algn="ctr"/>
            <a:r>
              <a:rPr lang="pl-PL" sz="1600" b="1" dirty="0" smtClean="0"/>
              <a:t/>
            </a:r>
            <a:br>
              <a:rPr lang="pl-PL" sz="1600" b="1" dirty="0" smtClean="0"/>
            </a:br>
            <a:r>
              <a:rPr lang="pl-PL" sz="1600" b="1" dirty="0" smtClean="0"/>
              <a:t>Publikacja wyraża wyłącznie poglądy autora i nie może być utożsamiana z oficjalnym stanowiskiem Ministerstwa Spraw Zagranicznych RP.</a:t>
            </a:r>
          </a:p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</p:txBody>
      </p:sp>
      <p:sp>
        <p:nvSpPr>
          <p:cNvPr id="11" name="Google Shape;85;p15"/>
          <p:cNvSpPr txBox="1"/>
          <p:nvPr/>
        </p:nvSpPr>
        <p:spPr>
          <a:xfrm>
            <a:off x="1435475" y="89600"/>
            <a:ext cx="7516200" cy="755400"/>
          </a:xfrm>
          <a:prstGeom prst="rect">
            <a:avLst/>
          </a:prstGeom>
          <a:noFill/>
          <a:ln w="7620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2800" b="1" dirty="0" err="1" smtClean="0">
                <a:solidFill>
                  <a:schemeClr val="dk1"/>
                </a:solidFill>
              </a:rPr>
              <a:t>Proje</a:t>
            </a:r>
            <a:r>
              <a:rPr lang="pl-PL" sz="2800" b="1" dirty="0" smtClean="0">
                <a:solidFill>
                  <a:schemeClr val="dk1"/>
                </a:solidFill>
              </a:rPr>
              <a:t>k</a:t>
            </a:r>
            <a:r>
              <a:rPr lang="en-US" sz="2800" b="1" dirty="0" smtClean="0">
                <a:solidFill>
                  <a:schemeClr val="dk1"/>
                </a:solidFill>
              </a:rPr>
              <a:t>t </a:t>
            </a:r>
            <a:r>
              <a:rPr lang="pl-PL" sz="2800" b="1" dirty="0" err="1" smtClean="0">
                <a:solidFill>
                  <a:schemeClr val="dk1"/>
                </a:solidFill>
              </a:rPr>
              <a:t>Shafafiyat</a:t>
            </a:r>
            <a:endParaRPr lang="en-US" sz="2800" dirty="0"/>
          </a:p>
        </p:txBody>
      </p:sp>
      <p:pic>
        <p:nvPicPr>
          <p:cNvPr id="8" name="Picture 3" descr="arabskie logo_pakiet-03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0" y="185530"/>
            <a:ext cx="1288017" cy="12854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Google Shape;56;p13"/>
          <p:cNvSpPr txBox="1"/>
          <p:nvPr/>
        </p:nvSpPr>
        <p:spPr>
          <a:xfrm>
            <a:off x="-482807" y="1242493"/>
            <a:ext cx="2182200" cy="94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l-PL" sz="800" b="1" dirty="0" smtClean="0">
                <a:solidFill>
                  <a:schemeClr val="tx1"/>
                </a:solidFill>
              </a:rPr>
              <a:t> Project </a:t>
            </a:r>
            <a:r>
              <a:rPr lang="pl-PL" sz="800" b="1" dirty="0" err="1" smtClean="0">
                <a:solidFill>
                  <a:schemeClr val="tx1"/>
                </a:solidFill>
              </a:rPr>
              <a:t>Shafafiyat</a:t>
            </a:r>
            <a:endParaRPr sz="600" b="1" dirty="0">
              <a:solidFill>
                <a:schemeClr val="tx1"/>
              </a:solidFill>
            </a:endParaRPr>
          </a:p>
        </p:txBody>
      </p:sp>
      <p:pic>
        <p:nvPicPr>
          <p:cNvPr id="2" name="Picture 2" descr="https://lh7-us.googleusercontent.com/oJadBojbpndo7m6IZ11I2InOxEdMvAKQHExU8b57V8lfprSNPLX3Y6aejywjDccPuo0XerHLipmWrxAlMTSxoFQTv04RWaqFm4q-YEhFik_oALYjAzTC13wAaQh2fdg8d201l13IyMgkwXyckXhDtp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21087" y="2825680"/>
            <a:ext cx="5410200" cy="1819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1787</Words>
  <Application>Microsoft Office PowerPoint</Application>
  <PresentationFormat>Pokaz na ekranie (16:9)</PresentationFormat>
  <Paragraphs>249</Paragraphs>
  <Slides>39</Slides>
  <Notes>33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0" baseType="lpstr">
      <vt:lpstr>Simple Light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Slajd 34</vt:lpstr>
      <vt:lpstr>Slajd 35</vt:lpstr>
      <vt:lpstr>Slajd 36</vt:lpstr>
      <vt:lpstr>Slajd 37</vt:lpstr>
      <vt:lpstr>Slajd 38</vt:lpstr>
      <vt:lpstr>Slajd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Witold Repetowicz</dc:creator>
  <cp:lastModifiedBy>LENOVO</cp:lastModifiedBy>
  <cp:revision>46</cp:revision>
  <dcterms:modified xsi:type="dcterms:W3CDTF">2023-12-21T16:56:22Z</dcterms:modified>
</cp:coreProperties>
</file>